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304" r:id="rId4"/>
    <p:sldId id="303" r:id="rId5"/>
    <p:sldId id="282" r:id="rId6"/>
    <p:sldId id="281" r:id="rId7"/>
    <p:sldId id="291" r:id="rId8"/>
    <p:sldId id="275" r:id="rId9"/>
    <p:sldId id="274" r:id="rId10"/>
    <p:sldId id="276" r:id="rId11"/>
    <p:sldId id="277" r:id="rId12"/>
    <p:sldId id="278" r:id="rId13"/>
    <p:sldId id="308" r:id="rId14"/>
    <p:sldId id="280" r:id="rId15"/>
    <p:sldId id="309" r:id="rId16"/>
    <p:sldId id="311" r:id="rId17"/>
    <p:sldId id="310" r:id="rId18"/>
    <p:sldId id="312" r:id="rId19"/>
    <p:sldId id="313" r:id="rId20"/>
    <p:sldId id="284" r:id="rId21"/>
    <p:sldId id="294" r:id="rId22"/>
    <p:sldId id="295" r:id="rId23"/>
    <p:sldId id="298" r:id="rId24"/>
    <p:sldId id="314" r:id="rId25"/>
    <p:sldId id="317" r:id="rId26"/>
    <p:sldId id="333" r:id="rId27"/>
    <p:sldId id="322" r:id="rId28"/>
    <p:sldId id="328" r:id="rId29"/>
    <p:sldId id="329" r:id="rId30"/>
    <p:sldId id="343" r:id="rId31"/>
    <p:sldId id="315" r:id="rId32"/>
    <p:sldId id="316" r:id="rId33"/>
    <p:sldId id="297" r:id="rId34"/>
    <p:sldId id="299" r:id="rId35"/>
    <p:sldId id="332" r:id="rId36"/>
    <p:sldId id="286" r:id="rId37"/>
    <p:sldId id="321" r:id="rId38"/>
    <p:sldId id="261" r:id="rId39"/>
    <p:sldId id="262" r:id="rId40"/>
    <p:sldId id="263" r:id="rId41"/>
    <p:sldId id="265" r:id="rId42"/>
    <p:sldId id="266" r:id="rId43"/>
    <p:sldId id="267" r:id="rId44"/>
    <p:sldId id="283" r:id="rId45"/>
    <p:sldId id="285" r:id="rId46"/>
    <p:sldId id="320" r:id="rId47"/>
    <p:sldId id="319" r:id="rId48"/>
    <p:sldId id="258" r:id="rId49"/>
    <p:sldId id="271" r:id="rId50"/>
    <p:sldId id="269" r:id="rId51"/>
    <p:sldId id="270" r:id="rId52"/>
    <p:sldId id="340" r:id="rId53"/>
    <p:sldId id="341" r:id="rId54"/>
    <p:sldId id="342" r:id="rId55"/>
    <p:sldId id="288" r:id="rId56"/>
    <p:sldId id="289" r:id="rId57"/>
    <p:sldId id="290" r:id="rId58"/>
    <p:sldId id="331" r:id="rId59"/>
    <p:sldId id="33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94552" autoAdjust="0"/>
  </p:normalViewPr>
  <p:slideViewPr>
    <p:cSldViewPr>
      <p:cViewPr varScale="1">
        <p:scale>
          <a:sx n="79" d="100"/>
          <a:sy n="79" d="100"/>
        </p:scale>
        <p:origin x="-360" y="-90"/>
      </p:cViewPr>
      <p:guideLst>
        <p:guide orient="horz" pos="2160"/>
        <p:guide pos="2880"/>
      </p:guideLst>
    </p:cSldViewPr>
  </p:slideViewPr>
  <p:outlineViewPr>
    <p:cViewPr>
      <p:scale>
        <a:sx n="33" d="100"/>
        <a:sy n="33" d="100"/>
      </p:scale>
      <p:origin x="0" y="51804"/>
    </p:cViewPr>
  </p:outlineViewPr>
  <p:notesTextViewPr>
    <p:cViewPr>
      <p:scale>
        <a:sx n="1" d="1"/>
        <a:sy n="1" d="1"/>
      </p:scale>
      <p:origin x="0" y="0"/>
    </p:cViewPr>
  </p:notesTextViewPr>
  <p:sorterViewPr>
    <p:cViewPr>
      <p:scale>
        <a:sx n="100" d="100"/>
        <a:sy n="100" d="100"/>
      </p:scale>
      <p:origin x="0" y="110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view3D>
      <c:rAngAx val="1"/>
    </c:view3D>
    <c:plotArea>
      <c:layout/>
      <c:bar3DChart>
        <c:barDir val="col"/>
        <c:grouping val="stacked"/>
        <c:ser>
          <c:idx val="0"/>
          <c:order val="0"/>
          <c:tx>
            <c:strRef>
              <c:f>Sheet1!$B$1</c:f>
              <c:strCache>
                <c:ptCount val="1"/>
                <c:pt idx="0">
                  <c:v>Series 1</c:v>
                </c:pt>
              </c:strCache>
            </c:strRef>
          </c:tx>
          <c:dLbls>
            <c:txPr>
              <a:bodyPr/>
              <a:lstStyle/>
              <a:p>
                <a:pPr>
                  <a:defRPr baseline="0">
                    <a:solidFill>
                      <a:schemeClr val="bg1"/>
                    </a:solidFill>
                  </a:defRPr>
                </a:pPr>
                <a:endParaRPr lang="en-US"/>
              </a:p>
            </c:txPr>
            <c:showVal val="1"/>
          </c:dLbls>
          <c:cat>
            <c:strRef>
              <c:f>Sheet1!$A$2:$A$7</c:f>
              <c:strCache>
                <c:ptCount val="6"/>
                <c:pt idx="0">
                  <c:v>Receiving incoming artillery, mortar, or rocket fire</c:v>
                </c:pt>
                <c:pt idx="1">
                  <c:v>Knowing someone seriously injured or killed</c:v>
                </c:pt>
                <c:pt idx="2">
                  <c:v>Being attacked or ambushed</c:v>
                </c:pt>
                <c:pt idx="3">
                  <c:v>Seeing dead bodies</c:v>
                </c:pt>
                <c:pt idx="4">
                  <c:v>Shooting or directing fire at the enemy</c:v>
                </c:pt>
                <c:pt idx="5">
                  <c:v>Handling human remains</c:v>
                </c:pt>
              </c:strCache>
            </c:strRef>
          </c:cat>
          <c:val>
            <c:numRef>
              <c:f>Sheet1!$B$2:$B$7</c:f>
              <c:numCache>
                <c:formatCode>General</c:formatCode>
                <c:ptCount val="6"/>
                <c:pt idx="0">
                  <c:v>98</c:v>
                </c:pt>
                <c:pt idx="1">
                  <c:v>92</c:v>
                </c:pt>
                <c:pt idx="2">
                  <c:v>81</c:v>
                </c:pt>
                <c:pt idx="3">
                  <c:v>75</c:v>
                </c:pt>
                <c:pt idx="4">
                  <c:v>63</c:v>
                </c:pt>
                <c:pt idx="5">
                  <c:v>43</c:v>
                </c:pt>
              </c:numCache>
            </c:numRef>
          </c:val>
        </c:ser>
        <c:shape val="box"/>
        <c:axId val="141351552"/>
        <c:axId val="141689216"/>
        <c:axId val="0"/>
      </c:bar3DChart>
      <c:catAx>
        <c:axId val="141351552"/>
        <c:scaling>
          <c:orientation val="minMax"/>
        </c:scaling>
        <c:axPos val="b"/>
        <c:tickLblPos val="nextTo"/>
        <c:txPr>
          <a:bodyPr/>
          <a:lstStyle/>
          <a:p>
            <a:pPr>
              <a:defRPr sz="1600"/>
            </a:pPr>
            <a:endParaRPr lang="en-US"/>
          </a:p>
        </c:txPr>
        <c:crossAx val="141689216"/>
        <c:crosses val="autoZero"/>
        <c:auto val="1"/>
        <c:lblAlgn val="ctr"/>
        <c:lblOffset val="100"/>
      </c:catAx>
      <c:valAx>
        <c:axId val="141689216"/>
        <c:scaling>
          <c:orientation val="minMax"/>
        </c:scaling>
        <c:axPos val="l"/>
        <c:majorGridlines/>
        <c:title>
          <c:tx>
            <c:rich>
              <a:bodyPr rot="-5400000" vert="horz"/>
              <a:lstStyle/>
              <a:p>
                <a:pPr>
                  <a:defRPr/>
                </a:pPr>
                <a:r>
                  <a:rPr lang="en-US" dirty="0" smtClean="0"/>
                  <a:t>Percent Reporting</a:t>
                </a:r>
                <a:endParaRPr lang="en-US" dirty="0"/>
              </a:p>
            </c:rich>
          </c:tx>
          <c:layout/>
        </c:title>
        <c:numFmt formatCode="General" sourceLinked="1"/>
        <c:tickLblPos val="nextTo"/>
        <c:crossAx val="141351552"/>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view3D>
      <c:hPercent val="53"/>
      <c:depthPercent val="100"/>
      <c:rAngAx val="1"/>
    </c:view3D>
    <c:floor>
      <c:spPr>
        <a:solidFill>
          <a:srgbClr val="C0C0C0"/>
        </a:solidFill>
        <a:ln w="12700">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1830985915492948"/>
          <c:y val="0.12709832134292595"/>
          <c:w val="0.86760563380281863"/>
          <c:h val="0.70263788968824969"/>
        </c:manualLayout>
      </c:layout>
      <c:bar3DChart>
        <c:barDir val="col"/>
        <c:grouping val="clustered"/>
        <c:ser>
          <c:idx val="0"/>
          <c:order val="0"/>
          <c:tx>
            <c:strRef>
              <c:f>Sheet1!$A$2</c:f>
              <c:strCache>
                <c:ptCount val="1"/>
                <c:pt idx="0">
                  <c:v>Low Combat</c:v>
                </c:pt>
              </c:strCache>
            </c:strRef>
          </c:tx>
          <c:spPr>
            <a:solidFill>
              <a:srgbClr val="CC99FF"/>
            </a:solidFill>
            <a:ln w="15114">
              <a:solidFill>
                <a:schemeClr val="tx1"/>
              </a:solidFill>
              <a:prstDash val="solid"/>
            </a:ln>
            <a:effectLst>
              <a:outerShdw dist="35921" dir="2700000" algn="br">
                <a:srgbClr val="000000"/>
              </a:outerShdw>
            </a:effectLst>
          </c:spPr>
          <c:dLbls>
            <c:spPr>
              <a:noFill/>
              <a:ln w="30228">
                <a:noFill/>
              </a:ln>
            </c:spPr>
            <c:txPr>
              <a:bodyPr/>
              <a:lstStyle/>
              <a:p>
                <a:pPr>
                  <a:defRPr sz="1666" b="1" i="0" u="none" strike="noStrike" baseline="0">
                    <a:solidFill>
                      <a:schemeClr val="tx1"/>
                    </a:solidFill>
                    <a:latin typeface="Arial"/>
                    <a:ea typeface="Arial"/>
                    <a:cs typeface="Arial"/>
                  </a:defRPr>
                </a:pPr>
                <a:endParaRPr lang="en-US"/>
              </a:p>
            </c:txPr>
            <c:showVal val="1"/>
          </c:dLbls>
          <c:cat>
            <c:strRef>
              <c:f>Sheet1!$B$1:$E$1</c:f>
              <c:strCache>
                <c:ptCount val="4"/>
                <c:pt idx="0">
                  <c:v>Anxiety</c:v>
                </c:pt>
                <c:pt idx="1">
                  <c:v>Depression</c:v>
                </c:pt>
                <c:pt idx="2">
                  <c:v>PTSD</c:v>
                </c:pt>
                <c:pt idx="3">
                  <c:v>Any MH Problem</c:v>
                </c:pt>
              </c:strCache>
            </c:strRef>
          </c:cat>
          <c:val>
            <c:numRef>
              <c:f>Sheet1!$B$2:$E$2</c:f>
              <c:numCache>
                <c:formatCode>General</c:formatCode>
                <c:ptCount val="4"/>
                <c:pt idx="0">
                  <c:v>5</c:v>
                </c:pt>
                <c:pt idx="1">
                  <c:v>5</c:v>
                </c:pt>
                <c:pt idx="2">
                  <c:v>8</c:v>
                </c:pt>
                <c:pt idx="3">
                  <c:v>11</c:v>
                </c:pt>
              </c:numCache>
            </c:numRef>
          </c:val>
        </c:ser>
        <c:ser>
          <c:idx val="1"/>
          <c:order val="1"/>
          <c:tx>
            <c:strRef>
              <c:f>Sheet1!$A$3</c:f>
              <c:strCache>
                <c:ptCount val="1"/>
                <c:pt idx="0">
                  <c:v>Medium Combat</c:v>
                </c:pt>
              </c:strCache>
            </c:strRef>
          </c:tx>
          <c:spPr>
            <a:solidFill>
              <a:srgbClr val="A2BD90"/>
            </a:solidFill>
            <a:ln w="15114">
              <a:solidFill>
                <a:schemeClr val="tx1"/>
              </a:solidFill>
              <a:prstDash val="solid"/>
            </a:ln>
            <a:effectLst>
              <a:outerShdw dist="35921" dir="2700000" algn="br">
                <a:srgbClr val="000000"/>
              </a:outerShdw>
            </a:effectLst>
          </c:spPr>
          <c:dLbls>
            <c:spPr>
              <a:noFill/>
              <a:ln w="30228">
                <a:noFill/>
              </a:ln>
            </c:spPr>
            <c:txPr>
              <a:bodyPr/>
              <a:lstStyle/>
              <a:p>
                <a:pPr algn="ctr" rtl="1">
                  <a:defRPr sz="1666" b="1" i="0" u="none" strike="noStrike" baseline="0">
                    <a:solidFill>
                      <a:schemeClr val="tx1"/>
                    </a:solidFill>
                    <a:latin typeface="Arial"/>
                    <a:ea typeface="Arial"/>
                    <a:cs typeface="Arial"/>
                  </a:defRPr>
                </a:pPr>
                <a:endParaRPr lang="en-US"/>
              </a:p>
            </c:txPr>
            <c:showVal val="1"/>
          </c:dLbls>
          <c:cat>
            <c:strRef>
              <c:f>Sheet1!$B$1:$E$1</c:f>
              <c:strCache>
                <c:ptCount val="4"/>
                <c:pt idx="0">
                  <c:v>Anxiety</c:v>
                </c:pt>
                <c:pt idx="1">
                  <c:v>Depression</c:v>
                </c:pt>
                <c:pt idx="2">
                  <c:v>PTSD</c:v>
                </c:pt>
                <c:pt idx="3">
                  <c:v>Any MH Problem</c:v>
                </c:pt>
              </c:strCache>
            </c:strRef>
          </c:cat>
          <c:val>
            <c:numRef>
              <c:f>Sheet1!$B$3:$E$3</c:f>
              <c:numCache>
                <c:formatCode>General</c:formatCode>
                <c:ptCount val="4"/>
                <c:pt idx="0">
                  <c:v>8</c:v>
                </c:pt>
                <c:pt idx="1">
                  <c:v>8</c:v>
                </c:pt>
                <c:pt idx="2">
                  <c:v>14</c:v>
                </c:pt>
                <c:pt idx="3">
                  <c:v>17</c:v>
                </c:pt>
              </c:numCache>
            </c:numRef>
          </c:val>
        </c:ser>
        <c:ser>
          <c:idx val="2"/>
          <c:order val="2"/>
          <c:tx>
            <c:strRef>
              <c:f>Sheet1!$A$4</c:f>
              <c:strCache>
                <c:ptCount val="1"/>
                <c:pt idx="0">
                  <c:v>High Combat</c:v>
                </c:pt>
              </c:strCache>
            </c:strRef>
          </c:tx>
          <c:spPr>
            <a:solidFill>
              <a:srgbClr val="99CCFF"/>
            </a:solidFill>
            <a:ln w="15114">
              <a:solidFill>
                <a:schemeClr val="tx1"/>
              </a:solidFill>
              <a:prstDash val="solid"/>
            </a:ln>
            <a:effectLst>
              <a:outerShdw dist="35921" dir="2700000" algn="br">
                <a:srgbClr val="000000"/>
              </a:outerShdw>
            </a:effectLst>
          </c:spPr>
          <c:dLbls>
            <c:dLbl>
              <c:idx val="3"/>
              <c:layout>
                <c:manualLayout>
                  <c:x val="9.9075023562897307E-3"/>
                  <c:y val="6.5926435131921624E-4"/>
                </c:manualLayout>
              </c:layout>
              <c:spPr>
                <a:noFill/>
                <a:ln w="30228">
                  <a:noFill/>
                </a:ln>
              </c:spPr>
              <c:txPr>
                <a:bodyPr/>
                <a:lstStyle/>
                <a:p>
                  <a:pPr>
                    <a:defRPr sz="1666" b="1" i="0" u="none" strike="noStrike" baseline="0">
                      <a:solidFill>
                        <a:schemeClr val="tx1"/>
                      </a:solidFill>
                      <a:latin typeface="Arial"/>
                      <a:ea typeface="Arial"/>
                      <a:cs typeface="Arial"/>
                    </a:defRPr>
                  </a:pPr>
                  <a:endParaRPr lang="en-US"/>
                </a:p>
              </c:txPr>
              <c:showVal val="1"/>
            </c:dLbl>
            <c:spPr>
              <a:noFill/>
              <a:ln w="30228">
                <a:noFill/>
              </a:ln>
            </c:spPr>
            <c:txPr>
              <a:bodyPr/>
              <a:lstStyle/>
              <a:p>
                <a:pPr algn="ctr" rtl="1">
                  <a:defRPr sz="1666" b="1" i="0" u="none" strike="noStrike" baseline="0">
                    <a:solidFill>
                      <a:schemeClr val="tx1"/>
                    </a:solidFill>
                    <a:latin typeface="Arial"/>
                    <a:ea typeface="Arial"/>
                    <a:cs typeface="Arial"/>
                  </a:defRPr>
                </a:pPr>
                <a:endParaRPr lang="en-US"/>
              </a:p>
            </c:txPr>
            <c:showVal val="1"/>
          </c:dLbls>
          <c:cat>
            <c:strRef>
              <c:f>Sheet1!$B$1:$E$1</c:f>
              <c:strCache>
                <c:ptCount val="4"/>
                <c:pt idx="0">
                  <c:v>Anxiety</c:v>
                </c:pt>
                <c:pt idx="1">
                  <c:v>Depression</c:v>
                </c:pt>
                <c:pt idx="2">
                  <c:v>PTSD</c:v>
                </c:pt>
                <c:pt idx="3">
                  <c:v>Any MH Problem</c:v>
                </c:pt>
              </c:strCache>
            </c:strRef>
          </c:cat>
          <c:val>
            <c:numRef>
              <c:f>Sheet1!$B$4:$E$4</c:f>
              <c:numCache>
                <c:formatCode>General</c:formatCode>
                <c:ptCount val="4"/>
                <c:pt idx="0">
                  <c:v>13</c:v>
                </c:pt>
                <c:pt idx="1">
                  <c:v>12</c:v>
                </c:pt>
                <c:pt idx="2">
                  <c:v>28</c:v>
                </c:pt>
                <c:pt idx="3">
                  <c:v>30</c:v>
                </c:pt>
              </c:numCache>
            </c:numRef>
          </c:val>
        </c:ser>
        <c:dLbls>
          <c:showVal val="1"/>
        </c:dLbls>
        <c:gapDepth val="0"/>
        <c:shape val="box"/>
        <c:axId val="148125952"/>
        <c:axId val="148140032"/>
        <c:axId val="0"/>
      </c:bar3DChart>
      <c:catAx>
        <c:axId val="148125952"/>
        <c:scaling>
          <c:orientation val="minMax"/>
        </c:scaling>
        <c:axPos val="b"/>
        <c:numFmt formatCode="General" sourceLinked="1"/>
        <c:tickLblPos val="low"/>
        <c:spPr>
          <a:ln w="3778">
            <a:solidFill>
              <a:schemeClr val="tx1"/>
            </a:solidFill>
            <a:prstDash val="solid"/>
          </a:ln>
        </c:spPr>
        <c:txPr>
          <a:bodyPr rot="0" vert="horz"/>
          <a:lstStyle/>
          <a:p>
            <a:pPr>
              <a:defRPr sz="1666" b="1" i="0" u="none" strike="noStrike" baseline="0">
                <a:solidFill>
                  <a:schemeClr val="tx1"/>
                </a:solidFill>
                <a:latin typeface="Arial"/>
                <a:ea typeface="Arial"/>
                <a:cs typeface="Arial"/>
              </a:defRPr>
            </a:pPr>
            <a:endParaRPr lang="en-US"/>
          </a:p>
        </c:txPr>
        <c:crossAx val="148140032"/>
        <c:crosses val="autoZero"/>
        <c:auto val="1"/>
        <c:lblAlgn val="ctr"/>
        <c:lblOffset val="100"/>
        <c:tickLblSkip val="1"/>
        <c:tickMarkSkip val="1"/>
      </c:catAx>
      <c:valAx>
        <c:axId val="148140032"/>
        <c:scaling>
          <c:orientation val="minMax"/>
          <c:max val="35"/>
        </c:scaling>
        <c:axPos val="l"/>
        <c:majorGridlines>
          <c:spPr>
            <a:ln w="15114">
              <a:solidFill>
                <a:schemeClr val="tx1"/>
              </a:solidFill>
              <a:prstDash val="solid"/>
            </a:ln>
          </c:spPr>
        </c:majorGridlines>
        <c:title>
          <c:tx>
            <c:rich>
              <a:bodyPr/>
              <a:lstStyle/>
              <a:p>
                <a:pPr>
                  <a:defRPr sz="1904" b="1" i="0" u="none" strike="noStrike" baseline="0">
                    <a:solidFill>
                      <a:schemeClr val="tx1"/>
                    </a:solidFill>
                    <a:latin typeface="Arial"/>
                    <a:ea typeface="Arial"/>
                    <a:cs typeface="Arial"/>
                  </a:defRPr>
                </a:pPr>
                <a:r>
                  <a:rPr lang="en-US"/>
                  <a:t>Percent screening positive</a:t>
                </a:r>
              </a:p>
            </c:rich>
          </c:tx>
          <c:layout>
            <c:manualLayout>
              <c:xMode val="edge"/>
              <c:yMode val="edge"/>
              <c:x val="6.7605633802817033E-2"/>
              <c:y val="0.15827338129496446"/>
            </c:manualLayout>
          </c:layout>
          <c:spPr>
            <a:noFill/>
            <a:ln w="30228">
              <a:noFill/>
            </a:ln>
          </c:spPr>
        </c:title>
        <c:numFmt formatCode="General" sourceLinked="1"/>
        <c:tickLblPos val="nextTo"/>
        <c:spPr>
          <a:ln w="3778">
            <a:solidFill>
              <a:schemeClr val="tx1"/>
            </a:solidFill>
            <a:prstDash val="solid"/>
          </a:ln>
        </c:spPr>
        <c:txPr>
          <a:bodyPr rot="0" vert="horz"/>
          <a:lstStyle/>
          <a:p>
            <a:pPr>
              <a:defRPr sz="1904" b="1" i="0" u="none" strike="noStrike" baseline="0">
                <a:solidFill>
                  <a:schemeClr val="tx1"/>
                </a:solidFill>
                <a:latin typeface="Arial"/>
                <a:ea typeface="Arial"/>
                <a:cs typeface="Arial"/>
              </a:defRPr>
            </a:pPr>
            <a:endParaRPr lang="en-US"/>
          </a:p>
        </c:txPr>
        <c:crossAx val="148125952"/>
        <c:crosses val="autoZero"/>
        <c:crossBetween val="between"/>
      </c:valAx>
      <c:spPr>
        <a:noFill/>
        <a:ln w="30228">
          <a:noFill/>
        </a:ln>
      </c:spPr>
    </c:plotArea>
    <c:legend>
      <c:legendPos val="t"/>
      <c:layout>
        <c:manualLayout>
          <c:xMode val="edge"/>
          <c:yMode val="edge"/>
          <c:x val="0.16478873239436648"/>
          <c:y val="7.1942446043165523E-3"/>
          <c:w val="0.67042253521126749"/>
          <c:h val="7.4340527577937784E-2"/>
        </c:manualLayout>
      </c:layout>
      <c:spPr>
        <a:noFill/>
        <a:ln w="30228">
          <a:noFill/>
        </a:ln>
      </c:spPr>
      <c:txPr>
        <a:bodyPr/>
        <a:lstStyle/>
        <a:p>
          <a:pPr>
            <a:defRPr sz="1749" b="0"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904" b="1" i="0" u="none" strike="noStrike" baseline="0">
          <a:solidFill>
            <a:schemeClr val="tx1"/>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Percent of  OEF/OIF Veterans with Diagnoses of Substance Use Disorder by Year Seen</a:t>
            </a:r>
          </a:p>
        </c:rich>
      </c:tx>
      <c:spPr>
        <a:noFill/>
        <a:ln w="27499">
          <a:noFill/>
        </a:ln>
      </c:spPr>
    </c:title>
    <c:plotArea>
      <c:layout>
        <c:manualLayout>
          <c:layoutTarget val="inner"/>
          <c:xMode val="edge"/>
          <c:yMode val="edge"/>
          <c:x val="9.4754653130288163E-2"/>
          <c:y val="0.30640668523677023"/>
          <c:w val="0.89001692047377434"/>
          <c:h val="0.58495821727019792"/>
        </c:manualLayout>
      </c:layout>
      <c:lineChart>
        <c:grouping val="standard"/>
        <c:ser>
          <c:idx val="0"/>
          <c:order val="0"/>
          <c:tx>
            <c:strRef>
              <c:f>Sheet1!$B$1</c:f>
              <c:strCache>
                <c:ptCount val="1"/>
                <c:pt idx="0">
                  <c:v>Average SUD Dx</c:v>
                </c:pt>
              </c:strCache>
            </c:strRef>
          </c:tx>
          <c:marker>
            <c:symbol val="none"/>
          </c:marker>
          <c:cat>
            <c:numRef>
              <c:f>Sheet1!$A$2:$A$10</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Sheet1!$B$2:$B$10</c:f>
              <c:numCache>
                <c:formatCode>0.0%</c:formatCode>
                <c:ptCount val="9"/>
                <c:pt idx="0">
                  <c:v>2.300000000000001E-2</c:v>
                </c:pt>
                <c:pt idx="1">
                  <c:v>2.1000000000000057E-2</c:v>
                </c:pt>
                <c:pt idx="2">
                  <c:v>1.6000000000000045E-2</c:v>
                </c:pt>
                <c:pt idx="3">
                  <c:v>2.7000000000000086E-2</c:v>
                </c:pt>
                <c:pt idx="4">
                  <c:v>4.5000000000000033E-2</c:v>
                </c:pt>
                <c:pt idx="5">
                  <c:v>5.6000000000000022E-2</c:v>
                </c:pt>
                <c:pt idx="6">
                  <c:v>6.4000000000000168E-2</c:v>
                </c:pt>
                <c:pt idx="7">
                  <c:v>8.2000000000000003E-2</c:v>
                </c:pt>
                <c:pt idx="8">
                  <c:v>0.1</c:v>
                </c:pt>
              </c:numCache>
            </c:numRef>
          </c:val>
        </c:ser>
        <c:marker val="1"/>
        <c:axId val="148170624"/>
        <c:axId val="148248448"/>
      </c:lineChart>
      <c:catAx>
        <c:axId val="148170624"/>
        <c:scaling>
          <c:orientation val="minMax"/>
        </c:scaling>
        <c:axPos val="b"/>
        <c:numFmt formatCode="General" sourceLinked="1"/>
        <c:majorTickMark val="none"/>
        <c:tickLblPos val="nextTo"/>
        <c:crossAx val="148248448"/>
        <c:crosses val="autoZero"/>
        <c:auto val="1"/>
        <c:lblAlgn val="ctr"/>
        <c:lblOffset val="100"/>
      </c:catAx>
      <c:valAx>
        <c:axId val="148248448"/>
        <c:scaling>
          <c:orientation val="minMax"/>
        </c:scaling>
        <c:axPos val="l"/>
        <c:majorGridlines/>
        <c:numFmt formatCode="0.0%" sourceLinked="1"/>
        <c:tickLblPos val="nextTo"/>
        <c:crossAx val="148170624"/>
        <c:crosses val="autoZero"/>
        <c:crossBetween val="between"/>
      </c:valAx>
    </c:plotArea>
    <c:plotVisOnly val="1"/>
    <c:dispBlanksAs val="gap"/>
  </c:chart>
  <c:externalData r:id="rId1"/>
</c:chartSpace>
</file>

<file path=ppt/diagrams/_rels/data1.xml.rels><?xml version="1.0" encoding="UTF-8" standalone="yes"?>
<Relationships xmlns="http://schemas.openxmlformats.org/package/2006/relationships"><Relationship Id="rId1" Type="http://schemas.openxmlformats.org/officeDocument/2006/relationships/hyperlink" Target="https://www.nationalresourcedirectory.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647479-6257-4400-871A-84A3924A53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AB9FCB7-A3A8-4BFF-8BF0-EA3613E18927}">
      <dgm:prSet custT="1"/>
      <dgm:spPr>
        <a:noFill/>
      </dgm:spPr>
      <dgm:t>
        <a:bodyPr/>
        <a:lstStyle/>
        <a:p>
          <a:pPr rtl="0"/>
          <a:r>
            <a:rPr lang="en-US" sz="3000" baseline="0" dirty="0" smtClean="0">
              <a:ln>
                <a:noFill/>
              </a:ln>
              <a:solidFill>
                <a:schemeClr val="tx1"/>
              </a:solidFill>
              <a:hlinkClick xmlns:r="http://schemas.openxmlformats.org/officeDocument/2006/relationships" r:id="rId1"/>
            </a:rPr>
            <a:t>https://</a:t>
          </a:r>
          <a:r>
            <a:rPr lang="en-US" sz="3000" baseline="0" dirty="0" smtClean="0">
              <a:ln>
                <a:noFill/>
              </a:ln>
              <a:solidFill>
                <a:schemeClr val="tx1"/>
              </a:solidFill>
              <a:latin typeface="Arial" pitchFamily="34" charset="0"/>
              <a:hlinkClick xmlns:r="http://schemas.openxmlformats.org/officeDocument/2006/relationships" r:id="rId1"/>
            </a:rPr>
            <a:t>www.nationalresourcedirectory.gov</a:t>
          </a:r>
          <a:endParaRPr lang="en-US" sz="3000" baseline="0" dirty="0">
            <a:ln>
              <a:noFill/>
            </a:ln>
            <a:solidFill>
              <a:schemeClr val="tx1"/>
            </a:solidFill>
            <a:latin typeface="Arial" pitchFamily="34" charset="0"/>
          </a:endParaRPr>
        </a:p>
      </dgm:t>
    </dgm:pt>
    <dgm:pt modelId="{C98652C7-C2F1-4303-A3CF-9A0BDCAD7F68}" type="parTrans" cxnId="{83682552-690C-4E5C-A7DD-06FC2E021FA4}">
      <dgm:prSet/>
      <dgm:spPr/>
      <dgm:t>
        <a:bodyPr/>
        <a:lstStyle/>
        <a:p>
          <a:endParaRPr lang="en-US"/>
        </a:p>
      </dgm:t>
    </dgm:pt>
    <dgm:pt modelId="{47D92FD1-79FC-4160-9594-D7F33F8EDB56}" type="sibTrans" cxnId="{83682552-690C-4E5C-A7DD-06FC2E021FA4}">
      <dgm:prSet/>
      <dgm:spPr/>
      <dgm:t>
        <a:bodyPr/>
        <a:lstStyle/>
        <a:p>
          <a:endParaRPr lang="en-US"/>
        </a:p>
      </dgm:t>
    </dgm:pt>
    <dgm:pt modelId="{04A7EB99-E52C-40BA-9954-DFA5083F52D1}" type="pres">
      <dgm:prSet presAssocID="{B3647479-6257-4400-871A-84A3924A530F}" presName="linear" presStyleCnt="0">
        <dgm:presLayoutVars>
          <dgm:animLvl val="lvl"/>
          <dgm:resizeHandles val="exact"/>
        </dgm:presLayoutVars>
      </dgm:prSet>
      <dgm:spPr/>
      <dgm:t>
        <a:bodyPr/>
        <a:lstStyle/>
        <a:p>
          <a:endParaRPr lang="en-US"/>
        </a:p>
      </dgm:t>
    </dgm:pt>
    <dgm:pt modelId="{4B4280BB-D0C8-4384-85B9-70B564AEAE32}" type="pres">
      <dgm:prSet presAssocID="{EAB9FCB7-A3A8-4BFF-8BF0-EA3613E18927}" presName="parentText" presStyleLbl="node1" presStyleIdx="0" presStyleCnt="1" custScaleY="203470" custLinFactNeighborX="1301" custLinFactNeighborY="33665">
        <dgm:presLayoutVars>
          <dgm:chMax val="0"/>
          <dgm:bulletEnabled val="1"/>
        </dgm:presLayoutVars>
      </dgm:prSet>
      <dgm:spPr/>
      <dgm:t>
        <a:bodyPr/>
        <a:lstStyle/>
        <a:p>
          <a:endParaRPr lang="en-US"/>
        </a:p>
      </dgm:t>
    </dgm:pt>
  </dgm:ptLst>
  <dgm:cxnLst>
    <dgm:cxn modelId="{51A2C6CB-E063-4EB1-8DF1-FF249509AC60}" type="presOf" srcId="{B3647479-6257-4400-871A-84A3924A530F}" destId="{04A7EB99-E52C-40BA-9954-DFA5083F52D1}" srcOrd="0" destOrd="0" presId="urn:microsoft.com/office/officeart/2005/8/layout/vList2"/>
    <dgm:cxn modelId="{83682552-690C-4E5C-A7DD-06FC2E021FA4}" srcId="{B3647479-6257-4400-871A-84A3924A530F}" destId="{EAB9FCB7-A3A8-4BFF-8BF0-EA3613E18927}" srcOrd="0" destOrd="0" parTransId="{C98652C7-C2F1-4303-A3CF-9A0BDCAD7F68}" sibTransId="{47D92FD1-79FC-4160-9594-D7F33F8EDB56}"/>
    <dgm:cxn modelId="{8C1F1DF6-7BEE-42A2-B6E4-4D69140421F3}" type="presOf" srcId="{EAB9FCB7-A3A8-4BFF-8BF0-EA3613E18927}" destId="{4B4280BB-D0C8-4384-85B9-70B564AEAE32}" srcOrd="0" destOrd="0" presId="urn:microsoft.com/office/officeart/2005/8/layout/vList2"/>
    <dgm:cxn modelId="{BA3F7C1B-2A53-4B53-B1D2-C2ACFE838495}" type="presParOf" srcId="{04A7EB99-E52C-40BA-9954-DFA5083F52D1}" destId="{4B4280BB-D0C8-4384-85B9-70B564AEAE32}"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3ACC77-CCE5-4AA4-8BDF-5F83D16CD0EC}" type="datetimeFigureOut">
              <a:rPr lang="en-US" smtClean="0"/>
              <a:pPr/>
              <a:t>4/30/2012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064188-8533-4C34-B15F-C1A081193495}" type="slidenum">
              <a:rPr lang="en-US" smtClean="0"/>
              <a:pPr/>
              <a:t>‹#›</a:t>
            </a:fld>
            <a:endParaRPr lang="en-US"/>
          </a:p>
        </p:txBody>
      </p:sp>
    </p:spTree>
    <p:extLst>
      <p:ext uri="{BB962C8B-B14F-4D97-AF65-F5344CB8AC3E}">
        <p14:creationId xmlns="" xmlns:p14="http://schemas.microsoft.com/office/powerpoint/2010/main" val="3988599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pPr>
              <a:lnSpc>
                <a:spcPct val="90000"/>
              </a:lnSpc>
            </a:pPr>
            <a:r>
              <a:rPr lang="en-US" dirty="0" smtClean="0">
                <a:ea typeface="ＭＳ Ｐゴシック" charset="-128"/>
              </a:rPr>
              <a:t>Also mention Burns, Vision/Hearing impairment, Spinal Cord injury, Skeletal Injury, </a:t>
            </a:r>
          </a:p>
        </p:txBody>
      </p:sp>
      <p:sp>
        <p:nvSpPr>
          <p:cNvPr id="13316" name="Slide Number Placeholder 3"/>
          <p:cNvSpPr>
            <a:spLocks noGrp="1"/>
          </p:cNvSpPr>
          <p:nvPr>
            <p:ph type="sldNum" sz="quarter" idx="5"/>
          </p:nvPr>
        </p:nvSpPr>
        <p:spPr bwMode="auto">
          <a:noFill/>
          <a:ln>
            <a:miter lim="800000"/>
            <a:headEnd/>
            <a:tailEnd/>
          </a:ln>
        </p:spPr>
        <p:txBody>
          <a:bodyPr/>
          <a:lstStyle/>
          <a:p>
            <a:fld id="{C450405A-CB23-4447-9EEC-0EAC20617C06}" type="slidenum">
              <a:rPr lang="en-US" smtClean="0"/>
              <a:pPr/>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6"/>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eaLnBrk="1" hangingPunct="1"/>
            <a:fld id="{617C95E8-D988-438C-A413-B5D3278B363D}" type="slidenum">
              <a:rPr lang="en-US" sz="1200">
                <a:latin typeface="Calibri" pitchFamily="34" charset="0"/>
                <a:cs typeface="Arial" charset="0"/>
              </a:rPr>
              <a:pPr algn="r" eaLnBrk="1" hangingPunct="1"/>
              <a:t>14</a:t>
            </a:fld>
            <a:endParaRPr lang="en-US" sz="1200">
              <a:latin typeface="Calibri" pitchFamily="34" charset="0"/>
              <a:cs typeface="Arial" charset="0"/>
            </a:endParaRPr>
          </a:p>
        </p:txBody>
      </p:sp>
      <p:sp>
        <p:nvSpPr>
          <p:cNvPr id="50179" name="Slide Image Placeholder 1"/>
          <p:cNvSpPr>
            <a:spLocks noGrp="1" noRot="1" noChangeAspect="1" noTextEdit="1"/>
          </p:cNvSpPr>
          <p:nvPr>
            <p:ph type="sldImg"/>
          </p:nvPr>
        </p:nvSpPr>
        <p:spPr>
          <a:ln/>
        </p:spPr>
      </p:sp>
      <p:sp>
        <p:nvSpPr>
          <p:cNvPr id="5018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lstStyle/>
          <a:p>
            <a:pPr eaLnBrk="1" hangingPunct="1"/>
            <a:endParaRPr lang="en-US" smtClean="0"/>
          </a:p>
        </p:txBody>
      </p:sp>
      <p:sp>
        <p:nvSpPr>
          <p:cNvPr id="5018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eaLnBrk="1" hangingPunct="1"/>
            <a:fld id="{28010664-C353-4C44-B0AE-094274DD6A89}" type="slidenum">
              <a:rPr lang="en-US" sz="1200">
                <a:latin typeface="Calibri" pitchFamily="34" charset="0"/>
                <a:cs typeface="Arial" charset="0"/>
              </a:rPr>
              <a:pPr algn="r" eaLnBrk="1" hangingPunct="1"/>
              <a:t>14</a:t>
            </a:fld>
            <a:endParaRPr lang="en-US" sz="1200">
              <a:latin typeface="Calibri" pitchFamily="34"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EC03C11-14B4-46B1-BF35-E6ED682CB56A}" type="slidenum">
              <a:rPr lang="en-US"/>
              <a:pPr/>
              <a:t>15</a:t>
            </a:fld>
            <a:endParaRPr lang="en-US"/>
          </a:p>
        </p:txBody>
      </p:sp>
      <p:sp>
        <p:nvSpPr>
          <p:cNvPr id="46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F2681935-5986-4A84-A322-E2372874CEA3}" type="slidenum">
              <a:rPr lang="en-US" sz="1200"/>
              <a:pPr algn="r" eaLnBrk="1" hangingPunct="1"/>
              <a:t>15</a:t>
            </a:fld>
            <a:endParaRPr lang="en-US" sz="1200" dirty="0"/>
          </a:p>
        </p:txBody>
      </p:sp>
      <p:sp>
        <p:nvSpPr>
          <p:cNvPr id="46083" name="Rectangle 2"/>
          <p:cNvSpPr>
            <a:spLocks noGrp="1" noRot="1" noChangeAspect="1" noChangeArrowheads="1" noTextEdit="1"/>
          </p:cNvSpPr>
          <p:nvPr>
            <p:ph type="sldImg"/>
          </p:nvPr>
        </p:nvSpPr>
        <p:spPr bwMode="auto">
          <a:xfrm>
            <a:off x="1144588" y="684213"/>
            <a:ext cx="4570412" cy="3429000"/>
          </a:xfrm>
          <a:prstGeom prst="rect">
            <a:avLst/>
          </a:prstGeom>
          <a:solidFill>
            <a:srgbClr val="FFFFFF"/>
          </a:solidFill>
          <a:ln>
            <a:solidFill>
              <a:srgbClr val="000000"/>
            </a:solidFill>
            <a:miter lim="800000"/>
            <a:headEnd/>
            <a:tailEnd/>
          </a:ln>
        </p:spPr>
      </p:sp>
      <p:sp>
        <p:nvSpPr>
          <p:cNvPr id="46084" name="Rectangle 3"/>
          <p:cNvSpPr>
            <a:spLocks noGrp="1" noChangeArrowheads="1"/>
          </p:cNvSpPr>
          <p:nvPr>
            <p:ph type="body" idx="1"/>
          </p:nvPr>
        </p:nvSpPr>
        <p:spPr bwMode="auto">
          <a:xfrm>
            <a:off x="914400" y="4343400"/>
            <a:ext cx="5029200" cy="4116388"/>
          </a:xfrm>
          <a:prstGeom prst="rect">
            <a:avLst/>
          </a:prstGeom>
          <a:noFill/>
          <a:ln>
            <a:solidFill>
              <a:srgbClr val="000000"/>
            </a:solidFill>
            <a:miter lim="800000"/>
            <a:headEnd/>
            <a:tailEnd/>
          </a:ln>
        </p:spPr>
        <p:txBody>
          <a:bodyPr lIns="0" tIns="0" rIns="0" bIns="0"/>
          <a:lstStyle/>
          <a:p>
            <a:pPr marL="228580" indent="-228580">
              <a:lnSpc>
                <a:spcPct val="80000"/>
              </a:lnSpc>
            </a:pPr>
            <a:r>
              <a:rPr lang="en-US" sz="700" dirty="0">
                <a:solidFill>
                  <a:srgbClr val="006600"/>
                </a:solidFill>
              </a:rPr>
              <a:t>These are the four known causes of stress injury, according to this model. These causes do not have a strong empirical basis, as yet, but the literature on stress, especially on stress of wartime deployments strongly supports these four causes or mechanisms of stress injury.</a:t>
            </a:r>
          </a:p>
          <a:p>
            <a:pPr marL="228580" indent="-228580">
              <a:lnSpc>
                <a:spcPct val="80000"/>
              </a:lnSpc>
            </a:pPr>
            <a:r>
              <a:rPr lang="en-US" sz="700" dirty="0">
                <a:solidFill>
                  <a:srgbClr val="006600"/>
                </a:solidFill>
              </a:rPr>
              <a:t>These descriptors for the four stress injury causes are the ones being written into the Navy-Marine Corps </a:t>
            </a:r>
            <a:r>
              <a:rPr lang="en-US" sz="700" dirty="0" err="1">
                <a:solidFill>
                  <a:srgbClr val="006600"/>
                </a:solidFill>
              </a:rPr>
              <a:t>COSC</a:t>
            </a:r>
            <a:r>
              <a:rPr lang="en-US" sz="700" dirty="0">
                <a:solidFill>
                  <a:srgbClr val="006600"/>
                </a:solidFill>
              </a:rPr>
              <a:t> doctrine – they are the terms being taught to Marines and sailors at all levels. They correspond very closely with more clinical terms such as “trauma,” “grief” and “moral injury.”</a:t>
            </a:r>
          </a:p>
          <a:p>
            <a:pPr marL="228580" indent="-228580">
              <a:lnSpc>
                <a:spcPct val="80000"/>
              </a:lnSpc>
            </a:pPr>
            <a:r>
              <a:rPr lang="en-US" sz="700" dirty="0">
                <a:solidFill>
                  <a:srgbClr val="006600"/>
                </a:solidFill>
              </a:rPr>
              <a:t>The second stress injury cause – wear and tear – is unique among the three in that it is not conceived to be due to a specific event or even series of events. Rather, wear-and-tear injuries are conceived to be due to the accumulation of stress from all sources over a period of time – usually many months – in an individual deprived of sufficient sleep, rest, and other opportunities to recover and reset.</a:t>
            </a:r>
          </a:p>
          <a:p>
            <a:pPr marL="228580" indent="-228580">
              <a:lnSpc>
                <a:spcPct val="80000"/>
              </a:lnSpc>
            </a:pPr>
            <a:r>
              <a:rPr lang="en-US" sz="700" dirty="0">
                <a:solidFill>
                  <a:srgbClr val="006600"/>
                </a:solidFill>
              </a:rPr>
              <a:t>In all four stress injury mechanisms, however, the outcome is damage that cannot be undone. Individuals exposed to life threat cannot be </a:t>
            </a:r>
            <a:r>
              <a:rPr lang="en-US" sz="700" dirty="0" err="1">
                <a:solidFill>
                  <a:srgbClr val="006600"/>
                </a:solidFill>
              </a:rPr>
              <a:t>untraumatized</a:t>
            </a:r>
            <a:r>
              <a:rPr lang="en-US" sz="700" dirty="0">
                <a:solidFill>
                  <a:srgbClr val="006600"/>
                </a:solidFill>
              </a:rPr>
              <a:t> if they were, in fact damaged by the experience of life threat. They cannot un-lose those they love or identify with who have died or been seriously injured. They cannot forget events that shatter important and deeply held moral values and convictions. And in wear-and-tear injuries, the resulting distress or loss of function not only does not quickly disappear once stressors are removed, but like clinical mood or anxiety disorders, they leave the individual more vulnerable to future episodes of depressed or anxious mood under stress.</a:t>
            </a:r>
          </a:p>
          <a:p>
            <a:pPr marL="228580" indent="-228580">
              <a:lnSpc>
                <a:spcPct val="80000"/>
              </a:lnSpc>
            </a:pPr>
            <a:r>
              <a:rPr lang="en-US" sz="700" dirty="0">
                <a:solidFill>
                  <a:srgbClr val="006600"/>
                </a:solidFill>
              </a:rPr>
              <a:t>Moral injuries or “inner conflict” injuries are the least studied of the four, but clinical experience with </a:t>
            </a:r>
            <a:r>
              <a:rPr lang="en-US" sz="700" dirty="0" err="1">
                <a:solidFill>
                  <a:srgbClr val="006600"/>
                </a:solidFill>
              </a:rPr>
              <a:t>warfighters</a:t>
            </a:r>
            <a:r>
              <a:rPr lang="en-US" sz="700" dirty="0">
                <a:solidFill>
                  <a:srgbClr val="006600"/>
                </a:solidFill>
              </a:rPr>
              <a:t> and veterans strongly suggests that such injuries may result either from actions taken (or failures to act) by the individual that violate their own values and beliefs, or by actions taken or failures to act by figures of authority or others in whom values are entrusted. Violations of rules of engagement and breaches of trust of all kinds can result in this type of stress injury.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A0E86-070A-46B0-A121-31D6EB285318}" type="slidenum">
              <a:rPr lang="en-US"/>
              <a:pPr/>
              <a:t>16</a:t>
            </a:fld>
            <a:endParaRPr lang="en-US"/>
          </a:p>
        </p:txBody>
      </p:sp>
      <p:sp>
        <p:nvSpPr>
          <p:cNvPr id="60418" name="Rectangle 2"/>
          <p:cNvSpPr>
            <a:spLocks noGrp="1" noRot="1" noChangeAspect="1" noChangeArrowheads="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60419" name="Rectangle 3"/>
          <p:cNvSpPr>
            <a:spLocks noGrp="1" noChangeArrowheads="1"/>
          </p:cNvSpPr>
          <p:nvPr>
            <p:ph type="body" idx="1"/>
          </p:nvPr>
        </p:nvSpPr>
        <p:spPr bwMode="auto">
          <a:xfrm>
            <a:off x="685800" y="4341813"/>
            <a:ext cx="5486400" cy="4116387"/>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5679E-CCEB-4C37-8036-3E9142AFE1F7}" type="slidenum">
              <a:rPr lang="en-US"/>
              <a:pPr/>
              <a:t>17</a:t>
            </a:fld>
            <a:endParaRPr lang="en-US"/>
          </a:p>
        </p:txBody>
      </p:sp>
      <p:sp>
        <p:nvSpPr>
          <p:cNvPr id="44034"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xfrm>
            <a:off x="685800" y="4341813"/>
            <a:ext cx="5486400" cy="4116387"/>
          </a:xfrm>
          <a:prstGeom prst="rect">
            <a:avLst/>
          </a:prstGeom>
          <a:solidFill>
            <a:srgbClr val="FFFFFF"/>
          </a:solidFill>
          <a:ln>
            <a:solidFill>
              <a:srgbClr val="000000"/>
            </a:solidFill>
            <a:miter lim="800000"/>
            <a:headEnd/>
            <a:tailEnd/>
          </a:ln>
        </p:spPr>
        <p:txBody>
          <a:bodyPr/>
          <a:lstStyle/>
          <a:p>
            <a:r>
              <a:rPr lang="en-US"/>
              <a:t>These results are also from the Hoge et al survey. They show a classic dose-response pattern: The higher the combat reported, the higher the percentage of service members endorsing significant PTSD. </a:t>
            </a:r>
          </a:p>
          <a:p>
            <a:r>
              <a:rPr lang="en-US"/>
              <a:t>This is also highly similar to the findings in the NVVRS.</a:t>
            </a:r>
          </a:p>
          <a:p>
            <a:r>
              <a:rPr lang="en-US"/>
              <a:t>If you factor into these findings that many service members will have served, 2 and 3 or more tours of duty in the war-zone, which arguably poses a greater risk than the Vietnam War, than we might see rates go higher over time for those multiply deployed, particularly if the extended sacrifice is perceived by some as being unfair or without sufficient purpose or merit.</a:t>
            </a:r>
          </a:p>
          <a:p>
            <a:endParaRPr lang="en-US"/>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855FCA-29CD-4F26-A211-58862AA4A575}" type="slidenum">
              <a:rPr lang="en-US"/>
              <a:pPr/>
              <a:t>18</a:t>
            </a:fld>
            <a:endParaRPr lang="en-US"/>
          </a:p>
        </p:txBody>
      </p:sp>
      <p:sp>
        <p:nvSpPr>
          <p:cNvPr id="48130" name="Rectangle 2"/>
          <p:cNvSpPr>
            <a:spLocks noGrp="1" noRot="1" noChangeAspect="1" noChangeArrowheads="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685800" y="4341813"/>
            <a:ext cx="5486400" cy="4116387"/>
          </a:xfrm>
          <a:prstGeom prst="rect">
            <a:avLst/>
          </a:prstGeom>
          <a:noFill/>
          <a:ln>
            <a:solidFill>
              <a:srgbClr val="000000"/>
            </a:solidFill>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FC4A8CB-91CB-4EFF-9451-49EEF7B4125C}" type="slidenum">
              <a:rPr lang="en-US" smtClean="0"/>
              <a:pPr/>
              <a:t>19</a:t>
            </a:fld>
            <a:endParaRPr lang="en-US" smtClean="0"/>
          </a:p>
        </p:txBody>
      </p:sp>
      <p:sp>
        <p:nvSpPr>
          <p:cNvPr id="593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D917994-B531-48B5-9F8B-34FD255ECEFE}" type="slidenum">
              <a:rPr lang="en-US" sz="1200"/>
              <a:pPr algn="r"/>
              <a:t>19</a:t>
            </a:fld>
            <a:endParaRPr lang="en-US" sz="1200" dirty="0"/>
          </a:p>
        </p:txBody>
      </p:sp>
      <p:sp>
        <p:nvSpPr>
          <p:cNvPr id="59396"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59397" name="Rectangle 3"/>
          <p:cNvSpPr>
            <a:spLocks noGrp="1" noChangeArrowheads="1"/>
          </p:cNvSpPr>
          <p:nvPr>
            <p:ph type="body" idx="1"/>
          </p:nvPr>
        </p:nvSpPr>
        <p:spPr>
          <a:xfrm>
            <a:off x="685800" y="4341813"/>
            <a:ext cx="5486400" cy="4116387"/>
          </a:xfrm>
          <a:noFill/>
          <a:ln>
            <a:solidFill>
              <a:srgbClr val="000000"/>
            </a:solid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6"/>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eaLnBrk="1" hangingPunct="1"/>
            <a:fld id="{161CC8C7-C14E-497D-9399-D9A440AF1DAB}" type="slidenum">
              <a:rPr lang="en-US" sz="1200">
                <a:latin typeface="Calibri" pitchFamily="34" charset="0"/>
                <a:cs typeface="Arial" charset="0"/>
              </a:rPr>
              <a:pPr algn="r" eaLnBrk="1" hangingPunct="1"/>
              <a:t>20</a:t>
            </a:fld>
            <a:endParaRPr lang="en-US" sz="1200">
              <a:latin typeface="Calibri" pitchFamily="34" charset="0"/>
              <a:cs typeface="Arial" charset="0"/>
            </a:endParaRPr>
          </a:p>
        </p:txBody>
      </p:sp>
      <p:sp>
        <p:nvSpPr>
          <p:cNvPr id="54275" name="Rectangle 2"/>
          <p:cNvSpPr>
            <a:spLocks noGrp="1" noRot="1" noChangeAspect="1" noTextEdit="1"/>
          </p:cNvSpPr>
          <p:nvPr>
            <p:ph type="sldImg"/>
          </p:nvPr>
        </p:nvSpPr>
        <p:spPr>
          <a:ln/>
        </p:spPr>
      </p:sp>
      <p:sp>
        <p:nvSpPr>
          <p:cNvPr id="54276" name="Rectangle 3"/>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lstStyle/>
          <a:p>
            <a:pPr eaLnBrk="1" hangingPunct="1"/>
            <a:r>
              <a:rPr lang="en-US" smtClean="0"/>
              <a:t>Impatience, problems at work, school, lack of interest in job, family, friends</a:t>
            </a:r>
          </a:p>
          <a:p>
            <a:pPr eaLnBrk="1" hangingPunct="1"/>
            <a:r>
              <a:rPr lang="en-US" smtClean="0"/>
              <a:t>Abusing drugs/alcohol</a:t>
            </a:r>
          </a:p>
          <a:p>
            <a:pPr eaLnBrk="1" hangingPunct="1"/>
            <a:endParaRPr lang="en-US" smtClean="0"/>
          </a:p>
          <a:p>
            <a:pPr eaLnBrk="1" hangingPunct="1"/>
            <a:r>
              <a:rPr lang="en-US" smtClean="0"/>
              <a:t>Clients may not make the connection between problems they’re having and their experiences in combat…even/especially those who fought in WWII, Korea, Vietnam</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 names for these treatments.  Mention National</a:t>
            </a:r>
            <a:r>
              <a:rPr lang="en-US" baseline="0" dirty="0" smtClean="0"/>
              <a:t> Quality Forum reviews.  </a:t>
            </a:r>
            <a:r>
              <a:rPr lang="en-US" dirty="0" smtClean="0"/>
              <a:t>Describe the treatments briefly.  These are treatments with a good evidence base.  Note that these “branded” therapies may share several elements in common—active ingredients—these include establishment</a:t>
            </a:r>
            <a:r>
              <a:rPr lang="en-US" baseline="0" dirty="0" smtClean="0"/>
              <a:t> of rapport, structure, developing sense of self-efficacy, development of more effective social skills, goal setting, problem solving strategy, feedback, practice, therapist allegiance to the treatment modality, etc. </a:t>
            </a:r>
          </a:p>
          <a:p>
            <a:endParaRPr lang="en-US" baseline="0" dirty="0" smtClean="0"/>
          </a:p>
          <a:p>
            <a:r>
              <a:rPr lang="en-US" baseline="0" dirty="0" smtClean="0"/>
              <a:t>Nice description of interventions  in Read, JP, </a:t>
            </a:r>
            <a:r>
              <a:rPr lang="en-US" baseline="0" dirty="0" err="1" smtClean="0"/>
              <a:t>Kahler</a:t>
            </a:r>
            <a:r>
              <a:rPr lang="en-US" baseline="0" dirty="0" smtClean="0"/>
              <a:t>, CW &amp; Stevenson, JF (2011).</a:t>
            </a:r>
          </a:p>
          <a:p>
            <a:r>
              <a:rPr lang="en-US" baseline="0" dirty="0" smtClean="0"/>
              <a:t>MET—non-</a:t>
            </a:r>
            <a:r>
              <a:rPr lang="en-US" baseline="0" dirty="0" err="1" smtClean="0"/>
              <a:t>confrontive</a:t>
            </a:r>
            <a:r>
              <a:rPr lang="en-US" baseline="0" dirty="0" smtClean="0"/>
              <a:t> environment created which allows patient to explore drinking and its consequences—Uses FRAMES model</a:t>
            </a:r>
          </a:p>
          <a:p>
            <a:r>
              <a:rPr lang="en-US" baseline="0" dirty="0" smtClean="0"/>
              <a:t>CBT--Teaches more effective life skills and coping skills as well as alcohol-specific skills such as drink refusal.</a:t>
            </a:r>
          </a:p>
          <a:p>
            <a:r>
              <a:rPr lang="en-US" baseline="0" dirty="0" smtClean="0"/>
              <a:t>CRA—Build sup client’s own support system to sustain sobriety</a:t>
            </a:r>
          </a:p>
          <a:p>
            <a:r>
              <a:rPr lang="en-US" baseline="0" dirty="0" smtClean="0"/>
              <a:t>BCT—Works on improving family functioning and defining roles in family</a:t>
            </a:r>
          </a:p>
          <a:p>
            <a:r>
              <a:rPr lang="en-US" baseline="0" dirty="0" smtClean="0"/>
              <a:t>TSF—Incorporates philosophy of AA but individual in nature with homework assignments and structure</a:t>
            </a:r>
          </a:p>
          <a:p>
            <a:r>
              <a:rPr lang="en-US" baseline="0" dirty="0" smtClean="0"/>
              <a:t>CM—Reinforce abstinence or session attendance or other activities that would enhance treatment—Need to monitor, use behavioral contract.</a:t>
            </a:r>
          </a:p>
          <a:p>
            <a:r>
              <a:rPr lang="en-US" baseline="0" dirty="0" smtClean="0"/>
              <a:t> </a:t>
            </a:r>
          </a:p>
          <a:p>
            <a:endParaRPr lang="en-US" dirty="0"/>
          </a:p>
        </p:txBody>
      </p:sp>
      <p:sp>
        <p:nvSpPr>
          <p:cNvPr id="4" name="Slide Number Placeholder 3"/>
          <p:cNvSpPr>
            <a:spLocks noGrp="1"/>
          </p:cNvSpPr>
          <p:nvPr>
            <p:ph type="sldNum" sz="quarter" idx="10"/>
          </p:nvPr>
        </p:nvSpPr>
        <p:spPr/>
        <p:txBody>
          <a:bodyPr/>
          <a:lstStyle/>
          <a:p>
            <a:pPr>
              <a:defRPr/>
            </a:pPr>
            <a:fld id="{1E687291-09D7-4A6A-A6DA-7E62F071BEBC}" type="slidenum">
              <a:rPr lang="en-US" smtClean="0"/>
              <a:pPr>
                <a:defRPr/>
              </a:pPr>
              <a:t>28</a:t>
            </a:fld>
            <a:endParaRPr lang="en-US"/>
          </a:p>
        </p:txBody>
      </p:sp>
    </p:spTree>
    <p:extLst>
      <p:ext uri="{BB962C8B-B14F-4D97-AF65-F5344CB8AC3E}">
        <p14:creationId xmlns="" xmlns:p14="http://schemas.microsoft.com/office/powerpoint/2010/main" val="1010993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these medications are too rarely</a:t>
            </a:r>
            <a:r>
              <a:rPr lang="en-US" baseline="0" dirty="0" smtClean="0"/>
              <a:t> prescribed but would assist many alcoholics.</a:t>
            </a:r>
            <a:endParaRPr lang="en-US" dirty="0"/>
          </a:p>
        </p:txBody>
      </p:sp>
      <p:sp>
        <p:nvSpPr>
          <p:cNvPr id="4" name="Slide Number Placeholder 3"/>
          <p:cNvSpPr>
            <a:spLocks noGrp="1"/>
          </p:cNvSpPr>
          <p:nvPr>
            <p:ph type="sldNum" sz="quarter" idx="10"/>
          </p:nvPr>
        </p:nvSpPr>
        <p:spPr/>
        <p:txBody>
          <a:bodyPr/>
          <a:lstStyle/>
          <a:p>
            <a:pPr>
              <a:defRPr/>
            </a:pPr>
            <a:fld id="{1E687291-09D7-4A6A-A6DA-7E62F071BEBC}" type="slidenum">
              <a:rPr lang="en-US" smtClean="0"/>
              <a:pPr>
                <a:defRPr/>
              </a:pPr>
              <a:t>29</a:t>
            </a:fld>
            <a:endParaRPr lang="en-US"/>
          </a:p>
        </p:txBody>
      </p:sp>
    </p:spTree>
    <p:extLst>
      <p:ext uri="{BB962C8B-B14F-4D97-AF65-F5344CB8AC3E}">
        <p14:creationId xmlns="" xmlns:p14="http://schemas.microsoft.com/office/powerpoint/2010/main" val="2302822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6"/>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eaLnBrk="1" hangingPunct="1"/>
            <a:fld id="{571DCF81-ABBC-46C3-B411-37BD99DFC12A}" type="slidenum">
              <a:rPr lang="en-US" sz="1200">
                <a:latin typeface="Calibri" pitchFamily="34" charset="0"/>
                <a:cs typeface="Arial" charset="0"/>
              </a:rPr>
              <a:pPr algn="r" eaLnBrk="1" hangingPunct="1"/>
              <a:t>36</a:t>
            </a:fld>
            <a:endParaRPr lang="en-US" sz="1200">
              <a:latin typeface="Calibri" pitchFamily="34" charset="0"/>
              <a:cs typeface="Arial" charset="0"/>
            </a:endParaRPr>
          </a:p>
        </p:txBody>
      </p:sp>
      <p:sp>
        <p:nvSpPr>
          <p:cNvPr id="56323" name="Slide Image Placeholder 1"/>
          <p:cNvSpPr>
            <a:spLocks noGrp="1" noRot="1" noChangeAspect="1" noTextEdit="1"/>
          </p:cNvSpPr>
          <p:nvPr>
            <p:ph type="sldImg"/>
          </p:nvPr>
        </p:nvSpPr>
        <p:spPr>
          <a:ln/>
        </p:spPr>
      </p:sp>
      <p:sp>
        <p:nvSpPr>
          <p:cNvPr id="5632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lstStyle/>
          <a:p>
            <a:pPr eaLnBrk="1" hangingPunct="1"/>
            <a:r>
              <a:rPr lang="en-US" b="1" smtClean="0"/>
              <a:t>Be sensative to aches/pains/back aches/headaches/hearing loss.</a:t>
            </a:r>
          </a:p>
          <a:p>
            <a:pPr eaLnBrk="1" hangingPunct="1"/>
            <a:endParaRPr lang="en-US" b="1" smtClean="0"/>
          </a:p>
          <a:p>
            <a:pPr eaLnBrk="1" hangingPunct="1"/>
            <a:r>
              <a:rPr lang="en-US" b="1" smtClean="0"/>
              <a:t>Assessment by Personal Report:</a:t>
            </a:r>
          </a:p>
          <a:p>
            <a:pPr eaLnBrk="1" hangingPunct="1"/>
            <a:endParaRPr lang="en-US" b="1" smtClean="0"/>
          </a:p>
          <a:p>
            <a:pPr eaLnBrk="1" hangingPunct="1"/>
            <a:r>
              <a:rPr lang="en-US" b="1" smtClean="0"/>
              <a:t>Unique to assessments of military/former military personnel—</a:t>
            </a:r>
          </a:p>
          <a:p>
            <a:pPr eaLnBrk="1" hangingPunct="1"/>
            <a:endParaRPr lang="en-US" smtClean="0"/>
          </a:p>
          <a:p>
            <a:pPr eaLnBrk="1" hangingPunct="1"/>
            <a:r>
              <a:rPr lang="en-US" smtClean="0"/>
              <a:t>With service members, or veterans who report having been in combat, a description of the location and events is helpful.</a:t>
            </a:r>
          </a:p>
          <a:p>
            <a:pPr eaLnBrk="1" hangingPunct="1"/>
            <a:endParaRPr lang="en-US" smtClean="0"/>
          </a:p>
          <a:p>
            <a:pPr eaLnBrk="1" hangingPunct="1"/>
            <a:r>
              <a:rPr lang="en-US" smtClean="0"/>
              <a:t>REMEMBER: Witnessing atrocities, seeing the death/injury of children &amp; civilians, seeing friends killed and wounded, feeling responsible for the death of a friend are especially are disturbing elements of some combat and war environments.</a:t>
            </a:r>
          </a:p>
          <a:p>
            <a:pPr eaLnBrk="1" hangingPunct="1"/>
            <a:endParaRPr lang="en-US" smtClean="0"/>
          </a:p>
          <a:p>
            <a:pPr eaLnBrk="1" hangingPunct="1"/>
            <a:r>
              <a:rPr lang="en-US" smtClean="0"/>
              <a:t>ADD: Risk/Resilience Factors</a:t>
            </a:r>
          </a:p>
          <a:p>
            <a:pPr eaLnBrk="1" hangingPunct="1"/>
            <a:endParaRPr lang="en-US" smtClean="0"/>
          </a:p>
          <a:p>
            <a:pPr eaLnBrk="1" hangingPunct="1"/>
            <a:endParaRPr lang="en-US" smtClean="0"/>
          </a:p>
        </p:txBody>
      </p:sp>
      <p:sp>
        <p:nvSpPr>
          <p:cNvPr id="5632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eaLnBrk="1" hangingPunct="1"/>
            <a:fld id="{F47311A6-8830-48D1-B1BC-5C6B8E7B81C5}" type="slidenum">
              <a:rPr lang="en-US" sz="1200">
                <a:latin typeface="Calibri" pitchFamily="34" charset="0"/>
                <a:cs typeface="Arial" charset="0"/>
              </a:rPr>
              <a:pPr algn="r" eaLnBrk="1" hangingPunct="1"/>
              <a:t>36</a:t>
            </a:fld>
            <a:endParaRPr lang="en-US" sz="1200">
              <a:latin typeface="Calibri" pitchFamily="34"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069F27F-D93D-4C9C-9729-0157E1EA3EFB}" type="slidenum">
              <a:rPr lang="en-US"/>
              <a:pPr/>
              <a:t>4</a:t>
            </a:fld>
            <a:endParaRPr lang="en-US"/>
          </a:p>
        </p:txBody>
      </p:sp>
      <p:sp>
        <p:nvSpPr>
          <p:cNvPr id="29698" name="Slide Image Placeholder 1"/>
          <p:cNvSpPr>
            <a:spLocks noGrp="1" noRot="1" noChangeAspect="1" noTextEdit="1"/>
          </p:cNvSpPr>
          <p:nvPr>
            <p:ph type="sldImg"/>
          </p:nvPr>
        </p:nvSpPr>
        <p:spPr bwMode="auto">
          <a:xfrm>
            <a:off x="1144588" y="685800"/>
            <a:ext cx="4570412" cy="3429000"/>
          </a:xfrm>
          <a:prstGeom prst="rect">
            <a:avLst/>
          </a:prstGeom>
          <a:solidFill>
            <a:srgbClr val="FFFFFF"/>
          </a:solidFill>
          <a:ln>
            <a:solidFill>
              <a:srgbClr val="000000"/>
            </a:solidFill>
            <a:miter lim="800000"/>
            <a:headEnd/>
            <a:tailEnd/>
          </a:ln>
        </p:spPr>
      </p:sp>
      <p:sp>
        <p:nvSpPr>
          <p:cNvPr id="29699" name="Notes Placeholder 2"/>
          <p:cNvSpPr>
            <a:spLocks noGrp="1"/>
          </p:cNvSpPr>
          <p:nvPr>
            <p:ph type="body" idx="1"/>
          </p:nvPr>
        </p:nvSpPr>
        <p:spPr bwMode="auto">
          <a:xfrm>
            <a:off x="685800" y="4341813"/>
            <a:ext cx="5486400" cy="4116387"/>
          </a:xfrm>
          <a:prstGeom prst="rect">
            <a:avLst/>
          </a:prstGeom>
          <a:noFill/>
          <a:ln>
            <a:solidFill>
              <a:srgbClr val="000000"/>
            </a:solidFill>
            <a:miter lim="800000"/>
            <a:headEnd/>
            <a:tailEnd/>
          </a:ln>
        </p:spPr>
        <p:txBody>
          <a:bodyPr/>
          <a:lstStyle/>
          <a:p>
            <a:endParaRPr lang="en-US"/>
          </a:p>
        </p:txBody>
      </p:sp>
      <p:sp>
        <p:nvSpPr>
          <p:cNvPr id="297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eaLnBrk="1" hangingPunct="1"/>
            <a:fld id="{B4D38D4F-7879-4B8A-B6C9-60FF075DF282}" type="slidenum">
              <a:rPr lang="en-US" sz="1200"/>
              <a:pPr algn="r" eaLnBrk="1" hangingPunct="1"/>
              <a:t>4</a:t>
            </a:fld>
            <a:endParaRPr 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nchor="b"/>
          <a:lstStyle>
            <a:lvl1pPr defTabSz="895350" eaLnBrk="0" hangingPunct="0">
              <a:defRPr>
                <a:solidFill>
                  <a:schemeClr val="tx1"/>
                </a:solidFill>
                <a:latin typeface="Arial" charset="0"/>
              </a:defRPr>
            </a:lvl1pPr>
            <a:lvl2pPr marL="742950" indent="-285750" defTabSz="895350" eaLnBrk="0" hangingPunct="0">
              <a:defRPr>
                <a:solidFill>
                  <a:schemeClr val="tx1"/>
                </a:solidFill>
                <a:latin typeface="Arial" charset="0"/>
              </a:defRPr>
            </a:lvl2pPr>
            <a:lvl3pPr marL="1143000" indent="-228600" defTabSz="895350" eaLnBrk="0" hangingPunct="0">
              <a:defRPr>
                <a:solidFill>
                  <a:schemeClr val="tx1"/>
                </a:solidFill>
                <a:latin typeface="Arial" charset="0"/>
              </a:defRPr>
            </a:lvl3pPr>
            <a:lvl4pPr marL="1600200" indent="-228600" defTabSz="895350" eaLnBrk="0" hangingPunct="0">
              <a:defRPr>
                <a:solidFill>
                  <a:schemeClr val="tx1"/>
                </a:solidFill>
                <a:latin typeface="Arial" charset="0"/>
              </a:defRPr>
            </a:lvl4pPr>
            <a:lvl5pPr marL="2057400" indent="-228600" defTabSz="895350" eaLnBrk="0" hangingPunct="0">
              <a:defRPr>
                <a:solidFill>
                  <a:schemeClr val="tx1"/>
                </a:solidFill>
                <a:latin typeface="Arial" charset="0"/>
              </a:defRPr>
            </a:lvl5pPr>
            <a:lvl6pPr marL="2514600" indent="-228600" defTabSz="895350" eaLnBrk="0" fontAlgn="base" hangingPunct="0">
              <a:spcBef>
                <a:spcPct val="0"/>
              </a:spcBef>
              <a:spcAft>
                <a:spcPct val="0"/>
              </a:spcAft>
              <a:defRPr>
                <a:solidFill>
                  <a:schemeClr val="tx1"/>
                </a:solidFill>
                <a:latin typeface="Arial" charset="0"/>
              </a:defRPr>
            </a:lvl6pPr>
            <a:lvl7pPr marL="2971800" indent="-228600" defTabSz="895350" eaLnBrk="0" fontAlgn="base" hangingPunct="0">
              <a:spcBef>
                <a:spcPct val="0"/>
              </a:spcBef>
              <a:spcAft>
                <a:spcPct val="0"/>
              </a:spcAft>
              <a:defRPr>
                <a:solidFill>
                  <a:schemeClr val="tx1"/>
                </a:solidFill>
                <a:latin typeface="Arial" charset="0"/>
              </a:defRPr>
            </a:lvl7pPr>
            <a:lvl8pPr marL="3429000" indent="-228600" defTabSz="895350" eaLnBrk="0" fontAlgn="base" hangingPunct="0">
              <a:spcBef>
                <a:spcPct val="0"/>
              </a:spcBef>
              <a:spcAft>
                <a:spcPct val="0"/>
              </a:spcAft>
              <a:defRPr>
                <a:solidFill>
                  <a:schemeClr val="tx1"/>
                </a:solidFill>
                <a:latin typeface="Arial" charset="0"/>
              </a:defRPr>
            </a:lvl8pPr>
            <a:lvl9pPr marL="3886200" indent="-228600" defTabSz="895350" eaLnBrk="0" fontAlgn="base" hangingPunct="0">
              <a:spcBef>
                <a:spcPct val="0"/>
              </a:spcBef>
              <a:spcAft>
                <a:spcPct val="0"/>
              </a:spcAft>
              <a:defRPr>
                <a:solidFill>
                  <a:schemeClr val="tx1"/>
                </a:solidFill>
                <a:latin typeface="Arial" charset="0"/>
              </a:defRPr>
            </a:lvl9pPr>
          </a:lstStyle>
          <a:p>
            <a:pPr algn="r" eaLnBrk="1" hangingPunct="1"/>
            <a:fld id="{BEFAE599-EFF9-4D4B-A1D5-BC2DF14664B6}" type="slidenum">
              <a:rPr lang="en-US" sz="1200"/>
              <a:pPr algn="r" eaLnBrk="1" hangingPunct="1"/>
              <a:t>38</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lstStyle/>
          <a:p>
            <a:pPr eaLnBrk="1" hangingPunct="1"/>
            <a:r>
              <a:rPr lang="en-US" smtClean="0"/>
              <a:t>The regulation which specifies national guard and reservists are only eligible for healthcare benefits if they were called to active duty per presidential order - Your reference is </a:t>
            </a:r>
            <a:r>
              <a:rPr lang="en-US" u="sng" smtClean="0"/>
              <a:t>TITLE 10 </a:t>
            </a:r>
            <a:r>
              <a:rPr lang="en-US" smtClean="0"/>
              <a:t>-  </a:t>
            </a:r>
            <a:endParaRPr lang="en-US" b="1" smtClean="0"/>
          </a:p>
          <a:p>
            <a:pPr eaLnBrk="1" hangingPunct="1"/>
            <a:r>
              <a:rPr lang="en-US" b="1" smtClean="0"/>
              <a:t>Subtitle A - General Military Law </a:t>
            </a:r>
            <a:endParaRPr lang="en-US" u="sng" smtClean="0"/>
          </a:p>
          <a:p>
            <a:pPr eaLnBrk="1" hangingPunct="1"/>
            <a:r>
              <a:rPr lang="en-US" u="sng" smtClean="0"/>
              <a:t>Part I </a:t>
            </a:r>
            <a:r>
              <a:rPr lang="en-US" smtClean="0"/>
              <a:t> Organization And General Military Powers </a:t>
            </a:r>
            <a:r>
              <a:rPr lang="en-US" u="sng" smtClean="0"/>
              <a:t>Part II</a:t>
            </a:r>
            <a:r>
              <a:rPr lang="en-US" smtClean="0"/>
              <a:t> Personnel </a:t>
            </a:r>
            <a:r>
              <a:rPr lang="en-US" u="sng" smtClean="0"/>
              <a:t>Part III </a:t>
            </a:r>
            <a:r>
              <a:rPr lang="en-US" smtClean="0"/>
              <a:t> Training And Education </a:t>
            </a:r>
            <a:r>
              <a:rPr lang="en-US" u="sng" smtClean="0"/>
              <a:t>Part IV </a:t>
            </a:r>
            <a:r>
              <a:rPr lang="en-US" smtClean="0"/>
              <a:t> Service, Supply, And Procurement </a:t>
            </a:r>
          </a:p>
          <a:p>
            <a:pPr eaLnBrk="1" hangingPunct="1"/>
            <a:r>
              <a:rPr lang="en-US" smtClean="0"/>
              <a:t>..........Results in the call or order to, or retention on, active duty of members of the uniformed services under section of this title, chapter  of this title, or any other provision of law during a war or during a national emergency declared by the President or Congress.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nchor="b"/>
          <a:lstStyle>
            <a:lvl1pPr defTabSz="895350" eaLnBrk="0" hangingPunct="0">
              <a:defRPr>
                <a:solidFill>
                  <a:schemeClr val="tx1"/>
                </a:solidFill>
                <a:latin typeface="Arial" charset="0"/>
              </a:defRPr>
            </a:lvl1pPr>
            <a:lvl2pPr marL="742950" indent="-285750" defTabSz="895350" eaLnBrk="0" hangingPunct="0">
              <a:defRPr>
                <a:solidFill>
                  <a:schemeClr val="tx1"/>
                </a:solidFill>
                <a:latin typeface="Arial" charset="0"/>
              </a:defRPr>
            </a:lvl2pPr>
            <a:lvl3pPr marL="1143000" indent="-228600" defTabSz="895350" eaLnBrk="0" hangingPunct="0">
              <a:defRPr>
                <a:solidFill>
                  <a:schemeClr val="tx1"/>
                </a:solidFill>
                <a:latin typeface="Arial" charset="0"/>
              </a:defRPr>
            </a:lvl3pPr>
            <a:lvl4pPr marL="1600200" indent="-228600" defTabSz="895350" eaLnBrk="0" hangingPunct="0">
              <a:defRPr>
                <a:solidFill>
                  <a:schemeClr val="tx1"/>
                </a:solidFill>
                <a:latin typeface="Arial" charset="0"/>
              </a:defRPr>
            </a:lvl4pPr>
            <a:lvl5pPr marL="2057400" indent="-228600" defTabSz="895350" eaLnBrk="0" hangingPunct="0">
              <a:defRPr>
                <a:solidFill>
                  <a:schemeClr val="tx1"/>
                </a:solidFill>
                <a:latin typeface="Arial" charset="0"/>
              </a:defRPr>
            </a:lvl5pPr>
            <a:lvl6pPr marL="2514600" indent="-228600" defTabSz="895350" eaLnBrk="0" fontAlgn="base" hangingPunct="0">
              <a:spcBef>
                <a:spcPct val="0"/>
              </a:spcBef>
              <a:spcAft>
                <a:spcPct val="0"/>
              </a:spcAft>
              <a:defRPr>
                <a:solidFill>
                  <a:schemeClr val="tx1"/>
                </a:solidFill>
                <a:latin typeface="Arial" charset="0"/>
              </a:defRPr>
            </a:lvl6pPr>
            <a:lvl7pPr marL="2971800" indent="-228600" defTabSz="895350" eaLnBrk="0" fontAlgn="base" hangingPunct="0">
              <a:spcBef>
                <a:spcPct val="0"/>
              </a:spcBef>
              <a:spcAft>
                <a:spcPct val="0"/>
              </a:spcAft>
              <a:defRPr>
                <a:solidFill>
                  <a:schemeClr val="tx1"/>
                </a:solidFill>
                <a:latin typeface="Arial" charset="0"/>
              </a:defRPr>
            </a:lvl7pPr>
            <a:lvl8pPr marL="3429000" indent="-228600" defTabSz="895350" eaLnBrk="0" fontAlgn="base" hangingPunct="0">
              <a:spcBef>
                <a:spcPct val="0"/>
              </a:spcBef>
              <a:spcAft>
                <a:spcPct val="0"/>
              </a:spcAft>
              <a:defRPr>
                <a:solidFill>
                  <a:schemeClr val="tx1"/>
                </a:solidFill>
                <a:latin typeface="Arial" charset="0"/>
              </a:defRPr>
            </a:lvl8pPr>
            <a:lvl9pPr marL="3886200" indent="-228600" defTabSz="895350" eaLnBrk="0" fontAlgn="base" hangingPunct="0">
              <a:spcBef>
                <a:spcPct val="0"/>
              </a:spcBef>
              <a:spcAft>
                <a:spcPct val="0"/>
              </a:spcAft>
              <a:defRPr>
                <a:solidFill>
                  <a:schemeClr val="tx1"/>
                </a:solidFill>
                <a:latin typeface="Arial" charset="0"/>
              </a:defRPr>
            </a:lvl9pPr>
          </a:lstStyle>
          <a:p>
            <a:pPr algn="r" eaLnBrk="1" hangingPunct="1"/>
            <a:fld id="{B8C99D29-41DB-4A01-ADF2-13BE1B7FDF49}" type="slidenum">
              <a:rPr lang="en-US" sz="1200"/>
              <a:pPr algn="r" eaLnBrk="1" hangingPunct="1"/>
              <a:t>39</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nchor="b"/>
          <a:lstStyle>
            <a:lvl1pPr defTabSz="895350" eaLnBrk="0" hangingPunct="0">
              <a:defRPr>
                <a:solidFill>
                  <a:schemeClr val="tx1"/>
                </a:solidFill>
                <a:latin typeface="Arial" charset="0"/>
              </a:defRPr>
            </a:lvl1pPr>
            <a:lvl2pPr marL="742950" indent="-285750" defTabSz="895350" eaLnBrk="0" hangingPunct="0">
              <a:defRPr>
                <a:solidFill>
                  <a:schemeClr val="tx1"/>
                </a:solidFill>
                <a:latin typeface="Arial" charset="0"/>
              </a:defRPr>
            </a:lvl2pPr>
            <a:lvl3pPr marL="1143000" indent="-228600" defTabSz="895350" eaLnBrk="0" hangingPunct="0">
              <a:defRPr>
                <a:solidFill>
                  <a:schemeClr val="tx1"/>
                </a:solidFill>
                <a:latin typeface="Arial" charset="0"/>
              </a:defRPr>
            </a:lvl3pPr>
            <a:lvl4pPr marL="1600200" indent="-228600" defTabSz="895350" eaLnBrk="0" hangingPunct="0">
              <a:defRPr>
                <a:solidFill>
                  <a:schemeClr val="tx1"/>
                </a:solidFill>
                <a:latin typeface="Arial" charset="0"/>
              </a:defRPr>
            </a:lvl4pPr>
            <a:lvl5pPr marL="2057400" indent="-228600" defTabSz="895350" eaLnBrk="0" hangingPunct="0">
              <a:defRPr>
                <a:solidFill>
                  <a:schemeClr val="tx1"/>
                </a:solidFill>
                <a:latin typeface="Arial" charset="0"/>
              </a:defRPr>
            </a:lvl5pPr>
            <a:lvl6pPr marL="2514600" indent="-228600" defTabSz="895350" eaLnBrk="0" fontAlgn="base" hangingPunct="0">
              <a:spcBef>
                <a:spcPct val="0"/>
              </a:spcBef>
              <a:spcAft>
                <a:spcPct val="0"/>
              </a:spcAft>
              <a:defRPr>
                <a:solidFill>
                  <a:schemeClr val="tx1"/>
                </a:solidFill>
                <a:latin typeface="Arial" charset="0"/>
              </a:defRPr>
            </a:lvl6pPr>
            <a:lvl7pPr marL="2971800" indent="-228600" defTabSz="895350" eaLnBrk="0" fontAlgn="base" hangingPunct="0">
              <a:spcBef>
                <a:spcPct val="0"/>
              </a:spcBef>
              <a:spcAft>
                <a:spcPct val="0"/>
              </a:spcAft>
              <a:defRPr>
                <a:solidFill>
                  <a:schemeClr val="tx1"/>
                </a:solidFill>
                <a:latin typeface="Arial" charset="0"/>
              </a:defRPr>
            </a:lvl7pPr>
            <a:lvl8pPr marL="3429000" indent="-228600" defTabSz="895350" eaLnBrk="0" fontAlgn="base" hangingPunct="0">
              <a:spcBef>
                <a:spcPct val="0"/>
              </a:spcBef>
              <a:spcAft>
                <a:spcPct val="0"/>
              </a:spcAft>
              <a:defRPr>
                <a:solidFill>
                  <a:schemeClr val="tx1"/>
                </a:solidFill>
                <a:latin typeface="Arial" charset="0"/>
              </a:defRPr>
            </a:lvl8pPr>
            <a:lvl9pPr marL="3886200" indent="-228600" defTabSz="895350" eaLnBrk="0" fontAlgn="base" hangingPunct="0">
              <a:spcBef>
                <a:spcPct val="0"/>
              </a:spcBef>
              <a:spcAft>
                <a:spcPct val="0"/>
              </a:spcAft>
              <a:defRPr>
                <a:solidFill>
                  <a:schemeClr val="tx1"/>
                </a:solidFill>
                <a:latin typeface="Arial" charset="0"/>
              </a:defRPr>
            </a:lvl9pPr>
          </a:lstStyle>
          <a:p>
            <a:pPr algn="r" eaLnBrk="1" hangingPunct="1"/>
            <a:fld id="{B26B9FE8-5288-4FC6-8C83-54AB98D195A0}" type="slidenum">
              <a:rPr lang="en-US" sz="1200"/>
              <a:pPr algn="r" eaLnBrk="1" hangingPunct="1"/>
              <a:t>40</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nchor="b"/>
          <a:lstStyle>
            <a:lvl1pPr defTabSz="895350" eaLnBrk="0" hangingPunct="0">
              <a:defRPr>
                <a:solidFill>
                  <a:schemeClr val="tx1"/>
                </a:solidFill>
                <a:latin typeface="Arial" charset="0"/>
              </a:defRPr>
            </a:lvl1pPr>
            <a:lvl2pPr marL="742950" indent="-285750" defTabSz="895350" eaLnBrk="0" hangingPunct="0">
              <a:defRPr>
                <a:solidFill>
                  <a:schemeClr val="tx1"/>
                </a:solidFill>
                <a:latin typeface="Arial" charset="0"/>
              </a:defRPr>
            </a:lvl2pPr>
            <a:lvl3pPr marL="1143000" indent="-228600" defTabSz="895350" eaLnBrk="0" hangingPunct="0">
              <a:defRPr>
                <a:solidFill>
                  <a:schemeClr val="tx1"/>
                </a:solidFill>
                <a:latin typeface="Arial" charset="0"/>
              </a:defRPr>
            </a:lvl3pPr>
            <a:lvl4pPr marL="1600200" indent="-228600" defTabSz="895350" eaLnBrk="0" hangingPunct="0">
              <a:defRPr>
                <a:solidFill>
                  <a:schemeClr val="tx1"/>
                </a:solidFill>
                <a:latin typeface="Arial" charset="0"/>
              </a:defRPr>
            </a:lvl4pPr>
            <a:lvl5pPr marL="2057400" indent="-228600" defTabSz="895350" eaLnBrk="0" hangingPunct="0">
              <a:defRPr>
                <a:solidFill>
                  <a:schemeClr val="tx1"/>
                </a:solidFill>
                <a:latin typeface="Arial" charset="0"/>
              </a:defRPr>
            </a:lvl5pPr>
            <a:lvl6pPr marL="2514600" indent="-228600" defTabSz="895350" eaLnBrk="0" fontAlgn="base" hangingPunct="0">
              <a:spcBef>
                <a:spcPct val="0"/>
              </a:spcBef>
              <a:spcAft>
                <a:spcPct val="0"/>
              </a:spcAft>
              <a:defRPr>
                <a:solidFill>
                  <a:schemeClr val="tx1"/>
                </a:solidFill>
                <a:latin typeface="Arial" charset="0"/>
              </a:defRPr>
            </a:lvl6pPr>
            <a:lvl7pPr marL="2971800" indent="-228600" defTabSz="895350" eaLnBrk="0" fontAlgn="base" hangingPunct="0">
              <a:spcBef>
                <a:spcPct val="0"/>
              </a:spcBef>
              <a:spcAft>
                <a:spcPct val="0"/>
              </a:spcAft>
              <a:defRPr>
                <a:solidFill>
                  <a:schemeClr val="tx1"/>
                </a:solidFill>
                <a:latin typeface="Arial" charset="0"/>
              </a:defRPr>
            </a:lvl7pPr>
            <a:lvl8pPr marL="3429000" indent="-228600" defTabSz="895350" eaLnBrk="0" fontAlgn="base" hangingPunct="0">
              <a:spcBef>
                <a:spcPct val="0"/>
              </a:spcBef>
              <a:spcAft>
                <a:spcPct val="0"/>
              </a:spcAft>
              <a:defRPr>
                <a:solidFill>
                  <a:schemeClr val="tx1"/>
                </a:solidFill>
                <a:latin typeface="Arial" charset="0"/>
              </a:defRPr>
            </a:lvl8pPr>
            <a:lvl9pPr marL="3886200" indent="-228600" defTabSz="895350" eaLnBrk="0" fontAlgn="base" hangingPunct="0">
              <a:spcBef>
                <a:spcPct val="0"/>
              </a:spcBef>
              <a:spcAft>
                <a:spcPct val="0"/>
              </a:spcAft>
              <a:defRPr>
                <a:solidFill>
                  <a:schemeClr val="tx1"/>
                </a:solidFill>
                <a:latin typeface="Arial" charset="0"/>
              </a:defRPr>
            </a:lvl9pPr>
          </a:lstStyle>
          <a:p>
            <a:pPr algn="r" eaLnBrk="1" hangingPunct="1"/>
            <a:fld id="{F392F1DC-CB2B-4F3C-87B5-26C005D48946}" type="slidenum">
              <a:rPr lang="en-US" sz="1200"/>
              <a:pPr algn="r" eaLnBrk="1" hangingPunct="1"/>
              <a:t>41</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lstStyle/>
          <a:p>
            <a:pPr eaLnBrk="1" hangingPunct="1">
              <a:lnSpc>
                <a:spcPct val="80000"/>
              </a:lnSpc>
            </a:pPr>
            <a:r>
              <a:rPr lang="en-US" sz="800" b="1" smtClean="0"/>
              <a:t>Enhanced Eligibility for Health Care Benefits</a:t>
            </a:r>
            <a:r>
              <a:rPr lang="en-US" sz="800" smtClean="0"/>
              <a:t>181” titled the “National Defense Authorization Act of 2008” was signed into law. Section 1707 amended Title 38, United States Code (U.S.C.), Section 1710(e)(3), extending the period of eligibility for health care for veterans who served in a theater of combat operations after November 11, 1998, (commonly referred to as combat veterans or OEF/OIF veterans). </a:t>
            </a:r>
          </a:p>
          <a:p>
            <a:pPr eaLnBrk="1" hangingPunct="1">
              <a:lnSpc>
                <a:spcPct val="80000"/>
              </a:lnSpc>
            </a:pPr>
            <a:r>
              <a:rPr lang="en-US" sz="800" smtClean="0"/>
              <a:t>Under the “Combat Veteran” authority, the Department of Veterans Affairs (VA) provides cost-free health care services and nursing home care for conditions possibly related to military service and enrollment in Priority Group 6, unless eligible for enrollment in a higher priority to: </a:t>
            </a:r>
          </a:p>
          <a:p>
            <a:pPr eaLnBrk="1" hangingPunct="1">
              <a:lnSpc>
                <a:spcPct val="80000"/>
              </a:lnSpc>
            </a:pPr>
            <a:endParaRPr lang="en-US" sz="800" smtClean="0"/>
          </a:p>
          <a:p>
            <a:pPr eaLnBrk="1" hangingPunct="1">
              <a:lnSpc>
                <a:spcPct val="80000"/>
              </a:lnSpc>
            </a:pPr>
            <a:r>
              <a:rPr lang="en-US" sz="800" smtClean="0"/>
              <a:t>•</a:t>
            </a:r>
            <a:r>
              <a:rPr lang="en-US" sz="800" b="1" smtClean="0"/>
              <a:t>Currently enrolled veterans and new enrollees who were discharged from active duty on or after January 28, 2003, </a:t>
            </a:r>
            <a:r>
              <a:rPr lang="en-US" sz="800" smtClean="0"/>
              <a:t>are eligible for the enhanced benefits, for 5 years post discharge. </a:t>
            </a:r>
          </a:p>
          <a:p>
            <a:pPr eaLnBrk="1" hangingPunct="1">
              <a:lnSpc>
                <a:spcPct val="80000"/>
              </a:lnSpc>
            </a:pPr>
            <a:endParaRPr lang="en-US" sz="800" smtClean="0"/>
          </a:p>
          <a:p>
            <a:pPr eaLnBrk="1" hangingPunct="1">
              <a:lnSpc>
                <a:spcPct val="80000"/>
              </a:lnSpc>
            </a:pPr>
            <a:r>
              <a:rPr lang="en-US" sz="800" smtClean="0"/>
              <a:t>•</a:t>
            </a:r>
            <a:r>
              <a:rPr lang="en-US" sz="800" b="1" smtClean="0"/>
              <a:t>Veterans discharged from active duty before January 28, 2003,who apply for enrollment on or after January 28, 2008</a:t>
            </a:r>
            <a:r>
              <a:rPr lang="en-US" sz="800" smtClean="0"/>
              <a:t>, are eligible for the enhanced benefit until January 27, 2011. </a:t>
            </a:r>
          </a:p>
          <a:p>
            <a:pPr eaLnBrk="1" hangingPunct="1">
              <a:lnSpc>
                <a:spcPct val="80000"/>
              </a:lnSpc>
            </a:pPr>
            <a:r>
              <a:rPr lang="en-US" sz="800" smtClean="0"/>
              <a:t>Combat veterans, while not required to disclose their income information, may do so to determine their eligibility for a higher priority status, beneficiary travel benefits and exemption of copays for care unrelated to their military service. </a:t>
            </a:r>
          </a:p>
          <a:p>
            <a:pPr eaLnBrk="1" hangingPunct="1">
              <a:lnSpc>
                <a:spcPct val="80000"/>
              </a:lnSpc>
            </a:pPr>
            <a:r>
              <a:rPr lang="en-US" sz="800" b="1" smtClean="0"/>
              <a:t>Who’s eligible: </a:t>
            </a:r>
            <a:r>
              <a:rPr lang="en-US" sz="800" smtClean="0"/>
              <a:t>Veterans, including activated Reservists and members of the National Guard, are eligible if they served on active duty in a theater of combat operations after November 11, 1998, and have been discharged under other than dishonorable conditions.</a:t>
            </a:r>
          </a:p>
          <a:p>
            <a:pPr eaLnBrk="1" hangingPunct="1">
              <a:lnSpc>
                <a:spcPct val="80000"/>
              </a:lnSpc>
            </a:pPr>
            <a:r>
              <a:rPr lang="en-US" sz="800" b="1" smtClean="0"/>
              <a:t>Documentation used to determine service in a theater of combat operations:</a:t>
            </a:r>
            <a:endParaRPr lang="en-US" sz="800" smtClean="0"/>
          </a:p>
          <a:p>
            <a:pPr eaLnBrk="1" hangingPunct="1">
              <a:lnSpc>
                <a:spcPct val="80000"/>
              </a:lnSpc>
            </a:pPr>
            <a:endParaRPr lang="en-US" sz="800" smtClean="0"/>
          </a:p>
          <a:p>
            <a:pPr eaLnBrk="1" hangingPunct="1">
              <a:lnSpc>
                <a:spcPct val="80000"/>
              </a:lnSpc>
            </a:pPr>
            <a:r>
              <a:rPr lang="en-US" sz="800" smtClean="0"/>
              <a:t>•Military service documentation that reflects service in a combat theater, or </a:t>
            </a:r>
          </a:p>
          <a:p>
            <a:pPr eaLnBrk="1" hangingPunct="1">
              <a:lnSpc>
                <a:spcPct val="80000"/>
              </a:lnSpc>
            </a:pPr>
            <a:endParaRPr lang="en-US" sz="800" smtClean="0"/>
          </a:p>
          <a:p>
            <a:pPr eaLnBrk="1" hangingPunct="1">
              <a:lnSpc>
                <a:spcPct val="80000"/>
              </a:lnSpc>
            </a:pPr>
            <a:r>
              <a:rPr lang="en-US" sz="800" smtClean="0"/>
              <a:t>•receipt of combat service medals and/or, </a:t>
            </a:r>
          </a:p>
          <a:p>
            <a:pPr eaLnBrk="1" hangingPunct="1">
              <a:lnSpc>
                <a:spcPct val="80000"/>
              </a:lnSpc>
            </a:pPr>
            <a:endParaRPr lang="en-US" sz="800" smtClean="0"/>
          </a:p>
          <a:p>
            <a:pPr eaLnBrk="1" hangingPunct="1">
              <a:lnSpc>
                <a:spcPct val="80000"/>
              </a:lnSpc>
            </a:pPr>
            <a:r>
              <a:rPr lang="en-US" sz="800" smtClean="0"/>
              <a:t>•receipt of imminent danger or hostile fire pay or tax benefits. </a:t>
            </a:r>
          </a:p>
          <a:p>
            <a:pPr eaLnBrk="1" hangingPunct="1">
              <a:lnSpc>
                <a:spcPct val="80000"/>
              </a:lnSpc>
            </a:pPr>
            <a:endParaRPr lang="en-US" sz="800" smtClean="0"/>
          </a:p>
          <a:p>
            <a:pPr eaLnBrk="1" hangingPunct="1">
              <a:lnSpc>
                <a:spcPct val="80000"/>
              </a:lnSpc>
            </a:pPr>
            <a:r>
              <a:rPr lang="en-US" sz="800" b="1" smtClean="0"/>
              <a:t>Health benefits under the “Combat Veteran” authority:</a:t>
            </a:r>
            <a:endParaRPr lang="en-US" sz="800" smtClean="0"/>
          </a:p>
          <a:p>
            <a:pPr eaLnBrk="1" hangingPunct="1">
              <a:lnSpc>
                <a:spcPct val="80000"/>
              </a:lnSpc>
            </a:pPr>
            <a:endParaRPr lang="en-US" sz="800" smtClean="0"/>
          </a:p>
          <a:p>
            <a:pPr eaLnBrk="1" hangingPunct="1">
              <a:lnSpc>
                <a:spcPct val="80000"/>
              </a:lnSpc>
            </a:pPr>
            <a:r>
              <a:rPr lang="en-US" sz="800" smtClean="0"/>
              <a:t>•Cost-free care and medications provided for conditions potentially related to combat service. </a:t>
            </a:r>
          </a:p>
          <a:p>
            <a:pPr eaLnBrk="1" hangingPunct="1">
              <a:lnSpc>
                <a:spcPct val="80000"/>
              </a:lnSpc>
            </a:pPr>
            <a:endParaRPr lang="en-US" sz="800" smtClean="0"/>
          </a:p>
          <a:p>
            <a:pPr eaLnBrk="1" hangingPunct="1">
              <a:lnSpc>
                <a:spcPct val="80000"/>
              </a:lnSpc>
            </a:pPr>
            <a:r>
              <a:rPr lang="en-US" sz="800" smtClean="0"/>
              <a:t>•Enrollment in Priority Group 6 unless eligible for enrollment in a higher priority group. </a:t>
            </a:r>
          </a:p>
          <a:p>
            <a:pPr eaLnBrk="1" hangingPunct="1">
              <a:lnSpc>
                <a:spcPct val="80000"/>
              </a:lnSpc>
            </a:pPr>
            <a:endParaRPr lang="en-US" sz="800" smtClean="0"/>
          </a:p>
          <a:p>
            <a:pPr eaLnBrk="1" hangingPunct="1">
              <a:lnSpc>
                <a:spcPct val="80000"/>
              </a:lnSpc>
            </a:pPr>
            <a:r>
              <a:rPr lang="en-US" sz="800" smtClean="0"/>
              <a:t>•Full access to VA’s Medical Benefits Package. </a:t>
            </a:r>
          </a:p>
          <a:p>
            <a:pPr eaLnBrk="1" hangingPunct="1">
              <a:lnSpc>
                <a:spcPct val="80000"/>
              </a:lnSpc>
            </a:pPr>
            <a:endParaRPr lang="en-US" sz="8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nchor="b"/>
          <a:lstStyle>
            <a:lvl1pPr defTabSz="895350" eaLnBrk="0" hangingPunct="0">
              <a:defRPr>
                <a:solidFill>
                  <a:schemeClr val="tx1"/>
                </a:solidFill>
                <a:latin typeface="Arial" charset="0"/>
              </a:defRPr>
            </a:lvl1pPr>
            <a:lvl2pPr marL="742950" indent="-285750" defTabSz="895350" eaLnBrk="0" hangingPunct="0">
              <a:defRPr>
                <a:solidFill>
                  <a:schemeClr val="tx1"/>
                </a:solidFill>
                <a:latin typeface="Arial" charset="0"/>
              </a:defRPr>
            </a:lvl2pPr>
            <a:lvl3pPr marL="1143000" indent="-228600" defTabSz="895350" eaLnBrk="0" hangingPunct="0">
              <a:defRPr>
                <a:solidFill>
                  <a:schemeClr val="tx1"/>
                </a:solidFill>
                <a:latin typeface="Arial" charset="0"/>
              </a:defRPr>
            </a:lvl3pPr>
            <a:lvl4pPr marL="1600200" indent="-228600" defTabSz="895350" eaLnBrk="0" hangingPunct="0">
              <a:defRPr>
                <a:solidFill>
                  <a:schemeClr val="tx1"/>
                </a:solidFill>
                <a:latin typeface="Arial" charset="0"/>
              </a:defRPr>
            </a:lvl4pPr>
            <a:lvl5pPr marL="2057400" indent="-228600" defTabSz="895350" eaLnBrk="0" hangingPunct="0">
              <a:defRPr>
                <a:solidFill>
                  <a:schemeClr val="tx1"/>
                </a:solidFill>
                <a:latin typeface="Arial" charset="0"/>
              </a:defRPr>
            </a:lvl5pPr>
            <a:lvl6pPr marL="2514600" indent="-228600" defTabSz="895350" eaLnBrk="0" fontAlgn="base" hangingPunct="0">
              <a:spcBef>
                <a:spcPct val="0"/>
              </a:spcBef>
              <a:spcAft>
                <a:spcPct val="0"/>
              </a:spcAft>
              <a:defRPr>
                <a:solidFill>
                  <a:schemeClr val="tx1"/>
                </a:solidFill>
                <a:latin typeface="Arial" charset="0"/>
              </a:defRPr>
            </a:lvl6pPr>
            <a:lvl7pPr marL="2971800" indent="-228600" defTabSz="895350" eaLnBrk="0" fontAlgn="base" hangingPunct="0">
              <a:spcBef>
                <a:spcPct val="0"/>
              </a:spcBef>
              <a:spcAft>
                <a:spcPct val="0"/>
              </a:spcAft>
              <a:defRPr>
                <a:solidFill>
                  <a:schemeClr val="tx1"/>
                </a:solidFill>
                <a:latin typeface="Arial" charset="0"/>
              </a:defRPr>
            </a:lvl7pPr>
            <a:lvl8pPr marL="3429000" indent="-228600" defTabSz="895350" eaLnBrk="0" fontAlgn="base" hangingPunct="0">
              <a:spcBef>
                <a:spcPct val="0"/>
              </a:spcBef>
              <a:spcAft>
                <a:spcPct val="0"/>
              </a:spcAft>
              <a:defRPr>
                <a:solidFill>
                  <a:schemeClr val="tx1"/>
                </a:solidFill>
                <a:latin typeface="Arial" charset="0"/>
              </a:defRPr>
            </a:lvl8pPr>
            <a:lvl9pPr marL="3886200" indent="-228600" defTabSz="895350" eaLnBrk="0" fontAlgn="base" hangingPunct="0">
              <a:spcBef>
                <a:spcPct val="0"/>
              </a:spcBef>
              <a:spcAft>
                <a:spcPct val="0"/>
              </a:spcAft>
              <a:defRPr>
                <a:solidFill>
                  <a:schemeClr val="tx1"/>
                </a:solidFill>
                <a:latin typeface="Arial" charset="0"/>
              </a:defRPr>
            </a:lvl9pPr>
          </a:lstStyle>
          <a:p>
            <a:pPr algn="r" eaLnBrk="1" hangingPunct="1"/>
            <a:fld id="{B0B75584-5877-4945-9229-67A412692ED8}" type="slidenum">
              <a:rPr lang="en-US" sz="1200"/>
              <a:pPr algn="r" eaLnBrk="1" hangingPunct="1"/>
              <a:t>42</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lstStyle/>
          <a:p>
            <a:pPr eaLnBrk="1" hangingPunct="1"/>
            <a:r>
              <a:rPr lang="en-US" b="1" smtClean="0"/>
              <a:t>Documentation used to determine service in a theater of combat operations:</a:t>
            </a:r>
            <a:endParaRPr lang="en-US" smtClean="0"/>
          </a:p>
          <a:p>
            <a:pPr eaLnBrk="1" hangingPunct="1"/>
            <a:endParaRPr lang="en-US" smtClean="0"/>
          </a:p>
          <a:p>
            <a:pPr eaLnBrk="1" hangingPunct="1"/>
            <a:r>
              <a:rPr lang="en-US" smtClean="0"/>
              <a:t>•Military service documentation that reflects service in a combat theater, or </a:t>
            </a:r>
          </a:p>
          <a:p>
            <a:pPr eaLnBrk="1" hangingPunct="1"/>
            <a:endParaRPr lang="en-US" smtClean="0"/>
          </a:p>
          <a:p>
            <a:pPr eaLnBrk="1" hangingPunct="1"/>
            <a:r>
              <a:rPr lang="en-US" smtClean="0"/>
              <a:t>•receipt of combat service medals and/or, </a:t>
            </a:r>
          </a:p>
          <a:p>
            <a:pPr eaLnBrk="1" hangingPunct="1"/>
            <a:endParaRPr lang="en-US" smtClean="0"/>
          </a:p>
          <a:p>
            <a:pPr eaLnBrk="1" hangingPunct="1"/>
            <a:r>
              <a:rPr lang="en-US" smtClean="0"/>
              <a:t>•receipt of imminent danger or hostile fire pay or tax benefits. </a:t>
            </a:r>
          </a:p>
          <a:p>
            <a:pPr eaLnBrk="1" hangingPunct="1"/>
            <a:endParaRPr lang="en-US" smtClean="0"/>
          </a:p>
          <a:p>
            <a:pPr eaLnBrk="1" hangingPunct="1"/>
            <a:r>
              <a:rPr lang="en-US" smtClean="0"/>
              <a:t>For the DoD Definition of Combat Operations for Title 10 Service Members – go to -</a:t>
            </a:r>
          </a:p>
          <a:p>
            <a:pPr eaLnBrk="1" hangingPunct="1"/>
            <a:r>
              <a:rPr lang="en-US" smtClean="0"/>
              <a:t>http://www.va.gov/healtheligibility/Library/pubs/CombatOperations/CombatOperations.pdf</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nchor="b"/>
          <a:lstStyle>
            <a:lvl1pPr defTabSz="895350" eaLnBrk="0" hangingPunct="0">
              <a:defRPr>
                <a:solidFill>
                  <a:schemeClr val="tx1"/>
                </a:solidFill>
                <a:latin typeface="Arial" charset="0"/>
              </a:defRPr>
            </a:lvl1pPr>
            <a:lvl2pPr marL="742950" indent="-285750" defTabSz="895350" eaLnBrk="0" hangingPunct="0">
              <a:defRPr>
                <a:solidFill>
                  <a:schemeClr val="tx1"/>
                </a:solidFill>
                <a:latin typeface="Arial" charset="0"/>
              </a:defRPr>
            </a:lvl2pPr>
            <a:lvl3pPr marL="1143000" indent="-228600" defTabSz="895350" eaLnBrk="0" hangingPunct="0">
              <a:defRPr>
                <a:solidFill>
                  <a:schemeClr val="tx1"/>
                </a:solidFill>
                <a:latin typeface="Arial" charset="0"/>
              </a:defRPr>
            </a:lvl3pPr>
            <a:lvl4pPr marL="1600200" indent="-228600" defTabSz="895350" eaLnBrk="0" hangingPunct="0">
              <a:defRPr>
                <a:solidFill>
                  <a:schemeClr val="tx1"/>
                </a:solidFill>
                <a:latin typeface="Arial" charset="0"/>
              </a:defRPr>
            </a:lvl4pPr>
            <a:lvl5pPr marL="2057400" indent="-228600" defTabSz="895350" eaLnBrk="0" hangingPunct="0">
              <a:defRPr>
                <a:solidFill>
                  <a:schemeClr val="tx1"/>
                </a:solidFill>
                <a:latin typeface="Arial" charset="0"/>
              </a:defRPr>
            </a:lvl5pPr>
            <a:lvl6pPr marL="2514600" indent="-228600" defTabSz="895350" eaLnBrk="0" fontAlgn="base" hangingPunct="0">
              <a:spcBef>
                <a:spcPct val="0"/>
              </a:spcBef>
              <a:spcAft>
                <a:spcPct val="0"/>
              </a:spcAft>
              <a:defRPr>
                <a:solidFill>
                  <a:schemeClr val="tx1"/>
                </a:solidFill>
                <a:latin typeface="Arial" charset="0"/>
              </a:defRPr>
            </a:lvl6pPr>
            <a:lvl7pPr marL="2971800" indent="-228600" defTabSz="895350" eaLnBrk="0" fontAlgn="base" hangingPunct="0">
              <a:spcBef>
                <a:spcPct val="0"/>
              </a:spcBef>
              <a:spcAft>
                <a:spcPct val="0"/>
              </a:spcAft>
              <a:defRPr>
                <a:solidFill>
                  <a:schemeClr val="tx1"/>
                </a:solidFill>
                <a:latin typeface="Arial" charset="0"/>
              </a:defRPr>
            </a:lvl7pPr>
            <a:lvl8pPr marL="3429000" indent="-228600" defTabSz="895350" eaLnBrk="0" fontAlgn="base" hangingPunct="0">
              <a:spcBef>
                <a:spcPct val="0"/>
              </a:spcBef>
              <a:spcAft>
                <a:spcPct val="0"/>
              </a:spcAft>
              <a:defRPr>
                <a:solidFill>
                  <a:schemeClr val="tx1"/>
                </a:solidFill>
                <a:latin typeface="Arial" charset="0"/>
              </a:defRPr>
            </a:lvl8pPr>
            <a:lvl9pPr marL="3886200" indent="-228600" defTabSz="895350" eaLnBrk="0" fontAlgn="base" hangingPunct="0">
              <a:spcBef>
                <a:spcPct val="0"/>
              </a:spcBef>
              <a:spcAft>
                <a:spcPct val="0"/>
              </a:spcAft>
              <a:defRPr>
                <a:solidFill>
                  <a:schemeClr val="tx1"/>
                </a:solidFill>
                <a:latin typeface="Arial" charset="0"/>
              </a:defRPr>
            </a:lvl9pPr>
          </a:lstStyle>
          <a:p>
            <a:pPr algn="r" eaLnBrk="1" hangingPunct="1"/>
            <a:fld id="{C475BF54-DB39-4F4B-99F2-639479A2B0B7}" type="slidenum">
              <a:rPr lang="en-US" sz="1200"/>
              <a:pPr algn="r" eaLnBrk="1" hangingPunct="1"/>
              <a:t>43</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lstStyle/>
          <a:p>
            <a:pPr eaLnBrk="1" hangingPunct="1"/>
            <a:r>
              <a:rPr lang="en-US" smtClean="0"/>
              <a:t>Must meet 24 month rule or completed time for which ordered to active duty. Honorably Discharged. OTH discharge not eligible.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6"/>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eaLnBrk="1" hangingPunct="1"/>
            <a:fld id="{FB589B17-3F41-4557-A443-448342E7CDE6}" type="slidenum">
              <a:rPr lang="en-US" sz="1200">
                <a:latin typeface="Calibri" pitchFamily="34" charset="0"/>
                <a:cs typeface="Arial" charset="0"/>
              </a:rPr>
              <a:pPr algn="r" eaLnBrk="1" hangingPunct="1"/>
              <a:t>44</a:t>
            </a:fld>
            <a:endParaRPr lang="en-US" sz="1200">
              <a:latin typeface="Calibri" pitchFamily="34" charset="0"/>
              <a:cs typeface="Arial" charset="0"/>
            </a:endParaRPr>
          </a:p>
        </p:txBody>
      </p:sp>
      <p:sp>
        <p:nvSpPr>
          <p:cNvPr id="53251" name="Rectangle 2"/>
          <p:cNvSpPr>
            <a:spLocks noGrp="1" noRot="1" noChangeAspect="1" noTextEdit="1"/>
          </p:cNvSpPr>
          <p:nvPr>
            <p:ph type="sldImg"/>
          </p:nvPr>
        </p:nvSpPr>
        <p:spPr>
          <a:xfrm>
            <a:off x="1143000" y="684213"/>
            <a:ext cx="4572000" cy="3429000"/>
          </a:xfrm>
          <a:ln/>
        </p:spPr>
      </p:sp>
      <p:sp>
        <p:nvSpPr>
          <p:cNvPr id="53252" name="Rectangle 3"/>
          <p:cNvSpPr>
            <a:spLocks noGrp="1"/>
          </p:cNvSpPr>
          <p:nvPr>
            <p:ph type="body" idx="1"/>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lstStyle/>
          <a:p>
            <a:pPr eaLnBrk="1" hangingPunct="1"/>
            <a:r>
              <a:rPr lang="en-US" smtClean="0"/>
              <a:t> Most will NOT have PTSD or TBI but it’s still important to ask about common post deployment medical problems (including substance abuse and/or major depression) and identify significant functional problems whether or </a:t>
            </a:r>
            <a:r>
              <a:rPr lang="en-US" b="1" smtClean="0"/>
              <a:t>NOT </a:t>
            </a:r>
            <a:r>
              <a:rPr lang="en-US" smtClean="0"/>
              <a:t>a specific diagnosis is made</a:t>
            </a:r>
          </a:p>
          <a:p>
            <a:pPr eaLnBrk="1" hangingPunct="1"/>
            <a:endParaRPr lang="en-US" smtClean="0"/>
          </a:p>
          <a:p>
            <a:pPr eaLnBrk="1" hangingPunct="1"/>
            <a:r>
              <a:rPr lang="en-US" smtClean="0"/>
              <a:t>Each of these potential problems warrants your involvement as the patient’s primary care provider.</a:t>
            </a: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6"/>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eaLnBrk="1" hangingPunct="1"/>
            <a:fld id="{A5EC37A8-93CC-45A7-94B3-A52A75F53D7A}" type="slidenum">
              <a:rPr lang="en-US" sz="1200">
                <a:latin typeface="Calibri" pitchFamily="34" charset="0"/>
                <a:cs typeface="Arial" charset="0"/>
              </a:rPr>
              <a:pPr algn="r" eaLnBrk="1" hangingPunct="1"/>
              <a:t>45</a:t>
            </a:fld>
            <a:endParaRPr lang="en-US" sz="1200">
              <a:latin typeface="Calibri" pitchFamily="34" charset="0"/>
              <a:cs typeface="Arial" charset="0"/>
            </a:endParaRPr>
          </a:p>
        </p:txBody>
      </p:sp>
      <p:sp>
        <p:nvSpPr>
          <p:cNvPr id="55299" name="Slide Image Placeholder 1"/>
          <p:cNvSpPr>
            <a:spLocks noGrp="1" noRot="1" noChangeAspect="1" noTextEdit="1"/>
          </p:cNvSpPr>
          <p:nvPr>
            <p:ph type="sldImg"/>
          </p:nvPr>
        </p:nvSpPr>
        <p:spPr>
          <a:ln/>
        </p:spPr>
      </p:sp>
      <p:sp>
        <p:nvSpPr>
          <p:cNvPr id="5530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lstStyle/>
          <a:p>
            <a:pPr eaLnBrk="1" hangingPunct="1"/>
            <a:r>
              <a:rPr lang="en-US" b="1" smtClean="0"/>
              <a:t>Positive Aspects of Separation: </a:t>
            </a:r>
          </a:p>
          <a:p>
            <a:pPr eaLnBrk="1" hangingPunct="1"/>
            <a:r>
              <a:rPr lang="en-US" smtClean="0"/>
              <a:t>Many parents worry about the negative impact of deployments on children. However, deployments offer many positive growth opportunities. Several psychological studies show that despite the distress during separation significant developmental gains are made by many children. Some positive aspects of separation include: </a:t>
            </a:r>
          </a:p>
          <a:p>
            <a:pPr eaLnBrk="1" hangingPunct="1"/>
            <a:r>
              <a:rPr lang="en-US" b="1" smtClean="0"/>
              <a:t>Fosters maturity:</a:t>
            </a:r>
            <a:r>
              <a:rPr lang="en-US" smtClean="0"/>
              <a:t> Military children encounter more situations and have broader and more varied experiences than children from non-military families. Induces growth. </a:t>
            </a:r>
            <a:r>
              <a:rPr lang="en-US" b="1" smtClean="0"/>
              <a:t>Military children learn more about the world and how to function within a community at an earlier age. </a:t>
            </a:r>
            <a:r>
              <a:rPr lang="en-US" smtClean="0"/>
              <a:t>Taking on additional responsibilities in a parent's absence provides a chance to develop new skills and develop hidden interests and abilities. </a:t>
            </a:r>
          </a:p>
          <a:p>
            <a:pPr eaLnBrk="1" hangingPunct="1"/>
            <a:r>
              <a:rPr lang="en-US" b="1" smtClean="0"/>
              <a:t>Encourages independence:</a:t>
            </a:r>
            <a:r>
              <a:rPr lang="en-US" smtClean="0"/>
              <a:t> </a:t>
            </a:r>
            <a:r>
              <a:rPr lang="en-US" b="1" smtClean="0"/>
              <a:t>Military children tend to be more resourceful and self-starters</a:t>
            </a:r>
            <a:r>
              <a:rPr lang="en-US" smtClean="0"/>
              <a:t>. Prepares for separations. In a life-style filled with greetings and farewells from deployments and relocations, helps for future farewells and building new friendships. </a:t>
            </a:r>
          </a:p>
          <a:p>
            <a:pPr eaLnBrk="1" hangingPunct="1"/>
            <a:r>
              <a:rPr lang="en-US" b="1" smtClean="0"/>
              <a:t>Strengthens family bonds:</a:t>
            </a:r>
            <a:r>
              <a:rPr lang="en-US" smtClean="0"/>
              <a:t> Military families make emotional adjustments during a separation which often </a:t>
            </a:r>
            <a:r>
              <a:rPr lang="en-US" b="1" smtClean="0"/>
              <a:t>lead them to discover new sources of strength and support among themselves. </a:t>
            </a:r>
            <a:r>
              <a:rPr lang="en-US" smtClean="0"/>
              <a:t>A major function of family readiness is assuring that the family is aware of all support services available to them and how to access these services. </a:t>
            </a:r>
            <a:r>
              <a:rPr lang="en-US" b="1" smtClean="0"/>
              <a:t>It is imperative that the Reserve family realize that they are not alone and, chances are, whatever problem or situation they encounter has been addressed before. </a:t>
            </a:r>
          </a:p>
          <a:p>
            <a:pPr eaLnBrk="1" hangingPunct="1"/>
            <a:endParaRPr lang="en-US" smtClean="0"/>
          </a:p>
        </p:txBody>
      </p:sp>
      <p:sp>
        <p:nvSpPr>
          <p:cNvPr id="5530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eaLnBrk="1" hangingPunct="1"/>
            <a:fld id="{AF3B1CA2-7D50-4621-A5EB-29801249B04E}" type="slidenum">
              <a:rPr lang="en-US" sz="1200">
                <a:latin typeface="Calibri" pitchFamily="34" charset="0"/>
                <a:cs typeface="Arial" charset="0"/>
              </a:rPr>
              <a:pPr algn="r" eaLnBrk="1" hangingPunct="1"/>
              <a:t>45</a:t>
            </a:fld>
            <a:endParaRPr lang="en-US" sz="1200">
              <a:latin typeface="Calibri" pitchFamily="34"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914B0A-4589-448C-9CFA-5E36F8878AD1}" type="slidenum">
              <a:rPr lang="en-US" smtClean="0"/>
              <a:pPr eaLnBrk="1" hangingPunct="1"/>
              <a:t>46</a:t>
            </a:fld>
            <a:endParaRPr lang="en-US" smtClean="0"/>
          </a:p>
        </p:txBody>
      </p:sp>
      <p:sp>
        <p:nvSpPr>
          <p:cNvPr id="57347" name="Rectangle 2"/>
          <p:cNvSpPr>
            <a:spLocks noGrp="1" noRot="1" noChangeAspect="1" noTextEdit="1"/>
          </p:cNvSpPr>
          <p:nvPr>
            <p:ph type="sldImg"/>
          </p:nvPr>
        </p:nvSpPr>
        <p:spPr bwMode="auto">
          <a:xfrm>
            <a:off x="1143000" y="684213"/>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8" name="Rectangle 3"/>
          <p:cNvSpPr>
            <a:spLocks noGrp="1"/>
          </p:cNvSpPr>
          <p:nvPr>
            <p:ph type="body" idx="1"/>
          </p:nvPr>
        </p:nvSpPr>
        <p:spPr bwMode="auto">
          <a:xfrm>
            <a:off x="914400" y="4343400"/>
            <a:ext cx="5029200" cy="41163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Governor’s Summit meeting led to an ongoing effort called the Governor’s Focus on Returning Combat Veterans and their Families. Their efforts have helped led to today’s program. The goal is to integrate community services with those of DoD/VA and state programs.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F98D93-895C-43B9-8054-4536595BE368}" type="slidenum">
              <a:rPr lang="en-US" smtClean="0"/>
              <a:pPr eaLnBrk="1" hangingPunct="1"/>
              <a:t>47</a:t>
            </a:fld>
            <a:endParaRPr lang="en-US" smtClean="0"/>
          </a:p>
        </p:txBody>
      </p:sp>
      <p:sp>
        <p:nvSpPr>
          <p:cNvPr id="5837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2"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In summary thus far…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6"/>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eaLnBrk="1" hangingPunct="1"/>
            <a:fld id="{3AC1C2AA-27DE-4715-B6E8-F146A64B42EC}" type="slidenum">
              <a:rPr lang="en-US" sz="1200">
                <a:latin typeface="Calibri" pitchFamily="34" charset="0"/>
                <a:cs typeface="Arial" charset="0"/>
              </a:rPr>
              <a:pPr algn="r" eaLnBrk="1" hangingPunct="1"/>
              <a:t>5</a:t>
            </a:fld>
            <a:endParaRPr lang="en-US" sz="1200">
              <a:latin typeface="Calibri" pitchFamily="34" charset="0"/>
              <a:cs typeface="Arial" charset="0"/>
            </a:endParaRPr>
          </a:p>
        </p:txBody>
      </p:sp>
      <p:sp>
        <p:nvSpPr>
          <p:cNvPr id="52227" name="Rectangle 2"/>
          <p:cNvSpPr>
            <a:spLocks noGrp="1" noRot="1" noChangeAspect="1" noTextEdit="1"/>
          </p:cNvSpPr>
          <p:nvPr>
            <p:ph type="sldImg"/>
          </p:nvPr>
        </p:nvSpPr>
        <p:spPr>
          <a:xfrm>
            <a:off x="1143000" y="684213"/>
            <a:ext cx="4572000" cy="3429000"/>
          </a:xfrm>
          <a:ln/>
        </p:spPr>
      </p:sp>
      <p:sp>
        <p:nvSpPr>
          <p:cNvPr id="52228" name="Rectangle 3"/>
          <p:cNvSpPr>
            <a:spLocks noGrp="1"/>
          </p:cNvSpPr>
          <p:nvPr>
            <p:ph type="body" idx="1"/>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lstStyle/>
          <a:p>
            <a:pPr eaLnBrk="1" hangingPunct="1"/>
            <a:r>
              <a:rPr lang="en-US" dirty="0" smtClean="0"/>
              <a:t>Note that these are only provisional diagnoses such as are available in VA computer records (for instance, positive screens on the PTSD portion of the OEF/OIF clinical reminder.  The range and numbers of mental health diagnoses can be expected to shift as more thorough clinical evaluations are performed and over time.  </a:t>
            </a:r>
          </a:p>
          <a:p>
            <a:pPr eaLnBrk="1" hangingPunct="1"/>
            <a:r>
              <a:rPr lang="en-US" dirty="0" smtClean="0"/>
              <a:t>Also note that the numbers represented are only for OEF/OIF veterans who have presented to VA Medical Centers. Approximately 11,000 more veterans with a possible diagnosis of PTSD have presented to Vet Centers.</a:t>
            </a:r>
          </a:p>
          <a:p>
            <a:pPr eaLnBrk="1" hangingPunct="1"/>
            <a:endParaRPr lang="en-US" dirty="0" smtClean="0"/>
          </a:p>
          <a:p>
            <a:pPr eaLnBrk="1" hangingPunct="1"/>
            <a:r>
              <a:rPr lang="en-US" dirty="0" smtClean="0"/>
              <a:t>81% of those with Nondependent abuse of drugs had a </a:t>
            </a:r>
            <a:r>
              <a:rPr lang="en-US" dirty="0" err="1" smtClean="0"/>
              <a:t>dx</a:t>
            </a:r>
            <a:r>
              <a:rPr lang="en-US" dirty="0" smtClean="0"/>
              <a:t> of tobacco use disorder- while this may seem reassuring at first blush it is likely a marker for significant stress and a warning of medical as well as mental health </a:t>
            </a:r>
            <a:r>
              <a:rPr lang="en-US" dirty="0" err="1" smtClean="0"/>
              <a:t>sequelae</a:t>
            </a:r>
            <a:r>
              <a:rPr lang="en-US" dirty="0" smtClean="0"/>
              <a:t> in time to come.</a:t>
            </a:r>
          </a:p>
          <a:p>
            <a:pPr eaLnBrk="1" hangingPunct="1"/>
            <a:endParaRPr lang="en-US" dirty="0" smtClean="0"/>
          </a:p>
          <a:p>
            <a:pPr eaLnBrk="1" hangingPunct="1"/>
            <a:r>
              <a:rPr lang="en-US" dirty="0" smtClean="0"/>
              <a:t>The take home message is that there is a broad range of possible mental health diagnoses to consider with about as many cases of depression and substance abuse as there are of PTSD. </a:t>
            </a:r>
          </a:p>
          <a:p>
            <a:pPr eaLnBrk="1" hangingPunct="1"/>
            <a:r>
              <a:rPr lang="en-US" dirty="0" smtClean="0"/>
              <a:t>Post Deployment mental health </a:t>
            </a:r>
            <a:r>
              <a:rPr lang="en-US" u="sng" dirty="0" smtClean="0"/>
              <a:t>cannot</a:t>
            </a:r>
            <a:r>
              <a:rPr lang="en-US" dirty="0" smtClean="0"/>
              <a:t> </a:t>
            </a:r>
            <a:r>
              <a:rPr lang="en-US" b="1" dirty="0" smtClean="0"/>
              <a:t>just</a:t>
            </a:r>
            <a:r>
              <a:rPr lang="en-US" dirty="0" smtClean="0"/>
              <a:t> be about PTSD anymore!</a:t>
            </a:r>
          </a:p>
          <a:p>
            <a:pPr eaLnBrk="1" hangingPunct="1"/>
            <a:endParaRPr lang="en-US" dirty="0" smtClean="0"/>
          </a:p>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6"/>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eaLnBrk="1" hangingPunct="1"/>
            <a:fld id="{E573EEC5-E467-456C-92BE-700BC7449952}" type="slidenum">
              <a:rPr lang="en-US" sz="1200">
                <a:latin typeface="Calibri" pitchFamily="34" charset="0"/>
                <a:cs typeface="Arial" charset="0"/>
              </a:rPr>
              <a:pPr algn="r" eaLnBrk="1" hangingPunct="1"/>
              <a:t>50</a:t>
            </a:fld>
            <a:endParaRPr lang="en-US" sz="1200">
              <a:latin typeface="Calibri" pitchFamily="34" charset="0"/>
              <a:cs typeface="Arial" charset="0"/>
            </a:endParaRPr>
          </a:p>
        </p:txBody>
      </p:sp>
      <p:sp>
        <p:nvSpPr>
          <p:cNvPr id="43011" name="Rectangle 7"/>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148" tIns="45074" rIns="90148" bIns="45074" anchor="b"/>
          <a:lstStyle>
            <a:lvl1pPr defTabSz="901700" eaLnBrk="0" hangingPunct="0">
              <a:defRPr>
                <a:solidFill>
                  <a:schemeClr val="tx1"/>
                </a:solidFill>
                <a:latin typeface="Arial" charset="0"/>
              </a:defRPr>
            </a:lvl1pPr>
            <a:lvl2pPr marL="742950" indent="-285750" defTabSz="901700" eaLnBrk="0" hangingPunct="0">
              <a:defRPr>
                <a:solidFill>
                  <a:schemeClr val="tx1"/>
                </a:solidFill>
                <a:latin typeface="Arial" charset="0"/>
              </a:defRPr>
            </a:lvl2pPr>
            <a:lvl3pPr marL="1143000" indent="-228600" defTabSz="901700" eaLnBrk="0" hangingPunct="0">
              <a:defRPr>
                <a:solidFill>
                  <a:schemeClr val="tx1"/>
                </a:solidFill>
                <a:latin typeface="Arial" charset="0"/>
              </a:defRPr>
            </a:lvl3pPr>
            <a:lvl4pPr marL="1600200" indent="-228600" defTabSz="901700" eaLnBrk="0" hangingPunct="0">
              <a:defRPr>
                <a:solidFill>
                  <a:schemeClr val="tx1"/>
                </a:solidFill>
                <a:latin typeface="Arial" charset="0"/>
              </a:defRPr>
            </a:lvl4pPr>
            <a:lvl5pPr marL="2057400" indent="-228600" defTabSz="901700" eaLnBrk="0" hangingPunct="0">
              <a:defRPr>
                <a:solidFill>
                  <a:schemeClr val="tx1"/>
                </a:solidFill>
                <a:latin typeface="Arial" charset="0"/>
              </a:defRPr>
            </a:lvl5pPr>
            <a:lvl6pPr marL="2514600" indent="-228600" defTabSz="901700" eaLnBrk="0" fontAlgn="base" hangingPunct="0">
              <a:spcBef>
                <a:spcPct val="0"/>
              </a:spcBef>
              <a:spcAft>
                <a:spcPct val="0"/>
              </a:spcAft>
              <a:defRPr>
                <a:solidFill>
                  <a:schemeClr val="tx1"/>
                </a:solidFill>
                <a:latin typeface="Arial" charset="0"/>
              </a:defRPr>
            </a:lvl6pPr>
            <a:lvl7pPr marL="2971800" indent="-228600" defTabSz="901700" eaLnBrk="0" fontAlgn="base" hangingPunct="0">
              <a:spcBef>
                <a:spcPct val="0"/>
              </a:spcBef>
              <a:spcAft>
                <a:spcPct val="0"/>
              </a:spcAft>
              <a:defRPr>
                <a:solidFill>
                  <a:schemeClr val="tx1"/>
                </a:solidFill>
                <a:latin typeface="Arial" charset="0"/>
              </a:defRPr>
            </a:lvl7pPr>
            <a:lvl8pPr marL="3429000" indent="-228600" defTabSz="901700" eaLnBrk="0" fontAlgn="base" hangingPunct="0">
              <a:spcBef>
                <a:spcPct val="0"/>
              </a:spcBef>
              <a:spcAft>
                <a:spcPct val="0"/>
              </a:spcAft>
              <a:defRPr>
                <a:solidFill>
                  <a:schemeClr val="tx1"/>
                </a:solidFill>
                <a:latin typeface="Arial" charset="0"/>
              </a:defRPr>
            </a:lvl8pPr>
            <a:lvl9pPr marL="3886200" indent="-228600" defTabSz="901700" eaLnBrk="0" fontAlgn="base" hangingPunct="0">
              <a:spcBef>
                <a:spcPct val="0"/>
              </a:spcBef>
              <a:spcAft>
                <a:spcPct val="0"/>
              </a:spcAft>
              <a:defRPr>
                <a:solidFill>
                  <a:schemeClr val="tx1"/>
                </a:solidFill>
                <a:latin typeface="Arial" charset="0"/>
              </a:defRPr>
            </a:lvl9pPr>
          </a:lstStyle>
          <a:p>
            <a:pPr algn="r" eaLnBrk="1" hangingPunct="1"/>
            <a:fld id="{6EEAF5B8-E697-44C9-AF51-2D5DDC0287DA}" type="slidenum">
              <a:rPr lang="en-US" sz="1200">
                <a:cs typeface="Arial" charset="0"/>
              </a:rPr>
              <a:pPr algn="r" eaLnBrk="1" hangingPunct="1"/>
              <a:t>50</a:t>
            </a:fld>
            <a:endParaRPr lang="en-US" sz="1200">
              <a:cs typeface="Arial" charset="0"/>
            </a:endParaRPr>
          </a:p>
        </p:txBody>
      </p:sp>
      <p:sp>
        <p:nvSpPr>
          <p:cNvPr id="43012" name="Rectangle 7"/>
          <p:cNvSpPr txBox="1">
            <a:spLocks noGrp="1" noChangeArrowheads="1"/>
          </p:cNvSpPr>
          <p:nvPr/>
        </p:nvSpPr>
        <p:spPr bwMode="auto">
          <a:xfrm>
            <a:off x="3886200" y="8685213"/>
            <a:ext cx="2971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148" tIns="45074" rIns="90148" bIns="45074" anchor="b"/>
          <a:lstStyle>
            <a:lvl1pPr defTabSz="901700" eaLnBrk="0" hangingPunct="0">
              <a:defRPr>
                <a:solidFill>
                  <a:schemeClr val="tx1"/>
                </a:solidFill>
                <a:latin typeface="Arial" charset="0"/>
              </a:defRPr>
            </a:lvl1pPr>
            <a:lvl2pPr marL="742950" indent="-285750" defTabSz="901700" eaLnBrk="0" hangingPunct="0">
              <a:defRPr>
                <a:solidFill>
                  <a:schemeClr val="tx1"/>
                </a:solidFill>
                <a:latin typeface="Arial" charset="0"/>
              </a:defRPr>
            </a:lvl2pPr>
            <a:lvl3pPr marL="1143000" indent="-228600" defTabSz="901700" eaLnBrk="0" hangingPunct="0">
              <a:defRPr>
                <a:solidFill>
                  <a:schemeClr val="tx1"/>
                </a:solidFill>
                <a:latin typeface="Arial" charset="0"/>
              </a:defRPr>
            </a:lvl3pPr>
            <a:lvl4pPr marL="1600200" indent="-228600" defTabSz="901700" eaLnBrk="0" hangingPunct="0">
              <a:defRPr>
                <a:solidFill>
                  <a:schemeClr val="tx1"/>
                </a:solidFill>
                <a:latin typeface="Arial" charset="0"/>
              </a:defRPr>
            </a:lvl4pPr>
            <a:lvl5pPr marL="2057400" indent="-228600" defTabSz="901700" eaLnBrk="0" hangingPunct="0">
              <a:defRPr>
                <a:solidFill>
                  <a:schemeClr val="tx1"/>
                </a:solidFill>
                <a:latin typeface="Arial" charset="0"/>
              </a:defRPr>
            </a:lvl5pPr>
            <a:lvl6pPr marL="2514600" indent="-228600" defTabSz="901700" eaLnBrk="0" fontAlgn="base" hangingPunct="0">
              <a:spcBef>
                <a:spcPct val="0"/>
              </a:spcBef>
              <a:spcAft>
                <a:spcPct val="0"/>
              </a:spcAft>
              <a:defRPr>
                <a:solidFill>
                  <a:schemeClr val="tx1"/>
                </a:solidFill>
                <a:latin typeface="Arial" charset="0"/>
              </a:defRPr>
            </a:lvl6pPr>
            <a:lvl7pPr marL="2971800" indent="-228600" defTabSz="901700" eaLnBrk="0" fontAlgn="base" hangingPunct="0">
              <a:spcBef>
                <a:spcPct val="0"/>
              </a:spcBef>
              <a:spcAft>
                <a:spcPct val="0"/>
              </a:spcAft>
              <a:defRPr>
                <a:solidFill>
                  <a:schemeClr val="tx1"/>
                </a:solidFill>
                <a:latin typeface="Arial" charset="0"/>
              </a:defRPr>
            </a:lvl7pPr>
            <a:lvl8pPr marL="3429000" indent="-228600" defTabSz="901700" eaLnBrk="0" fontAlgn="base" hangingPunct="0">
              <a:spcBef>
                <a:spcPct val="0"/>
              </a:spcBef>
              <a:spcAft>
                <a:spcPct val="0"/>
              </a:spcAft>
              <a:defRPr>
                <a:solidFill>
                  <a:schemeClr val="tx1"/>
                </a:solidFill>
                <a:latin typeface="Arial" charset="0"/>
              </a:defRPr>
            </a:lvl8pPr>
            <a:lvl9pPr marL="3886200" indent="-228600" defTabSz="901700" eaLnBrk="0" fontAlgn="base" hangingPunct="0">
              <a:spcBef>
                <a:spcPct val="0"/>
              </a:spcBef>
              <a:spcAft>
                <a:spcPct val="0"/>
              </a:spcAft>
              <a:defRPr>
                <a:solidFill>
                  <a:schemeClr val="tx1"/>
                </a:solidFill>
                <a:latin typeface="Arial" charset="0"/>
              </a:defRPr>
            </a:lvl9pPr>
          </a:lstStyle>
          <a:p>
            <a:pPr algn="r" eaLnBrk="1" hangingPunct="1"/>
            <a:endParaRPr lang="en-US" sz="1200">
              <a:latin typeface="Times New Roman" pitchFamily="18" charset="0"/>
              <a:cs typeface="Arial" charset="0"/>
            </a:endParaRPr>
          </a:p>
        </p:txBody>
      </p:sp>
      <p:sp>
        <p:nvSpPr>
          <p:cNvPr id="43013" name="Rectangle 2"/>
          <p:cNvSpPr>
            <a:spLocks noGrp="1" noRot="1" noChangeAspect="1" noChangeArrowheads="1" noTextEdit="1"/>
          </p:cNvSpPr>
          <p:nvPr>
            <p:ph type="sldImg"/>
          </p:nvPr>
        </p:nvSpPr>
        <p:spPr>
          <a:xfrm>
            <a:off x="1143000" y="684213"/>
            <a:ext cx="4572000" cy="3429000"/>
          </a:xfrm>
          <a:ln/>
        </p:spPr>
      </p:sp>
      <p:sp>
        <p:nvSpPr>
          <p:cNvPr id="43014" name="Rectangle 3"/>
          <p:cNvSpPr>
            <a:spLocks noGrp="1" noChangeArrowheads="1"/>
          </p:cNvSpPr>
          <p:nvPr>
            <p:ph type="body" idx="1"/>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148" tIns="45074" rIns="90148" bIns="45074"/>
          <a:lstStyle/>
          <a:p>
            <a:pPr eaLnBrk="1" hangingPunct="1"/>
            <a:r>
              <a:rPr lang="en-US" smtClean="0"/>
              <a:t>I want to emphasize the special role of Readjustment Counseling Service (the Vet Center program) in providing effective Outreach- you were introduced to them in the Face of the New Veteran clip. Remember that many Vet Centers include staffing by a GWOT Coordinator who is an OEF/OIF veteran. They do a great job of providing outreach and linking new veterans and their families with appropriate services and benefits. Recall that, unlike VA medical centers, Vet Centers offer direct services to family members too.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6"/>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eaLnBrk="1" hangingPunct="1"/>
            <a:fld id="{A1F0BA55-F88E-4064-BBC2-3D40108BCE7E}" type="slidenum">
              <a:rPr lang="en-US" sz="1200">
                <a:latin typeface="Calibri" pitchFamily="34" charset="0"/>
                <a:cs typeface="Arial" charset="0"/>
              </a:rPr>
              <a:pPr algn="r" eaLnBrk="1" hangingPunct="1"/>
              <a:t>57</a:t>
            </a:fld>
            <a:endParaRPr lang="en-US" sz="1200">
              <a:latin typeface="Calibri" pitchFamily="34" charset="0"/>
              <a:cs typeface="Arial" charset="0"/>
            </a:endParaRPr>
          </a:p>
        </p:txBody>
      </p:sp>
      <p:sp>
        <p:nvSpPr>
          <p:cNvPr id="57347" name="Rectangle 2"/>
          <p:cNvSpPr>
            <a:spLocks noGrp="1" noRot="1" noChangeAspect="1" noTextEdit="1"/>
          </p:cNvSpPr>
          <p:nvPr>
            <p:ph type="sldImg"/>
          </p:nvPr>
        </p:nvSpPr>
        <p:spPr>
          <a:xfrm>
            <a:off x="1143000" y="684213"/>
            <a:ext cx="4572000" cy="3429000"/>
          </a:xfrm>
          <a:ln/>
        </p:spPr>
      </p:sp>
      <p:sp>
        <p:nvSpPr>
          <p:cNvPr id="57348" name="Rectangle 3"/>
          <p:cNvSpPr>
            <a:spLocks noGrp="1"/>
          </p:cNvSpPr>
          <p:nvPr>
            <p:ph type="body" idx="1"/>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lstStyle/>
          <a:p>
            <a:pPr eaLnBrk="1" hangingPunct="1"/>
            <a:r>
              <a:rPr lang="en-US" smtClean="0"/>
              <a:t>These and other aspects of the Public Health Model will, by necessity, require us to seek partners beyond the DoD/VA continuum of care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43000" y="684213"/>
            <a:ext cx="4572000" cy="3429000"/>
          </a:xfrm>
          <a:ln/>
        </p:spPr>
      </p:sp>
      <p:sp>
        <p:nvSpPr>
          <p:cNvPr id="51203" name="Notes Placeholder 2"/>
          <p:cNvSpPr>
            <a:spLocks noGrp="1"/>
          </p:cNvSpPr>
          <p:nvPr>
            <p:ph type="body" idx="1"/>
          </p:nvPr>
        </p:nvSpPr>
        <p:spPr>
          <a:xfrm>
            <a:off x="685800" y="4343400"/>
            <a:ext cx="54864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138" tIns="45069" rIns="90138" bIns="45069"/>
          <a:lstStyle/>
          <a:p>
            <a:pPr eaLnBrk="1" hangingPunct="1"/>
            <a:endParaRPr lang="en-US" smtClean="0"/>
          </a:p>
          <a:p>
            <a:pPr eaLnBrk="1" hangingPunct="1"/>
            <a:endParaRPr lang="en-US" smtClean="0"/>
          </a:p>
          <a:p>
            <a:pPr eaLnBrk="1" hangingPunct="1"/>
            <a:r>
              <a:rPr lang="en-US" smtClean="0"/>
              <a:t>To date 52, 375 returnees have been seen in the VA for PTSD symptoms.</a:t>
            </a:r>
          </a:p>
          <a:p>
            <a:pPr eaLnBrk="1" hangingPunct="1"/>
            <a:endParaRPr lang="en-US" i="1" smtClean="0"/>
          </a:p>
          <a:p>
            <a:pPr eaLnBrk="1" hangingPunct="1"/>
            <a:r>
              <a:rPr lang="en-US" smtClean="0"/>
              <a:t>“Of 103,788 veterans seen at VA health care facilities, 25% received mental</a:t>
            </a:r>
          </a:p>
          <a:p>
            <a:pPr eaLnBrk="1" hangingPunct="1"/>
            <a:r>
              <a:rPr lang="en-US" smtClean="0"/>
              <a:t>health diagnosis(es), 56% of whom had 2 or more distinct mental health</a:t>
            </a:r>
          </a:p>
          <a:p>
            <a:pPr eaLnBrk="1" hangingPunct="1"/>
            <a:r>
              <a:rPr lang="en-US" smtClean="0"/>
              <a:t>diagnoses.</a:t>
            </a:r>
          </a:p>
          <a:p>
            <a:pPr eaLnBrk="1" hangingPunct="1"/>
            <a:r>
              <a:rPr lang="en-US" smtClean="0"/>
              <a:t>The youngest group of OEF/OIF veterans (age, 18-24 years) were at greatest risk</a:t>
            </a:r>
          </a:p>
          <a:p>
            <a:pPr eaLnBrk="1" hangingPunct="1"/>
            <a:r>
              <a:rPr lang="en-US" smtClean="0"/>
              <a:t>for receiving mental health or PTSD diagnoses compared with veterans 40 years</a:t>
            </a:r>
          </a:p>
          <a:p>
            <a:pPr eaLnBrk="1" hangingPunct="1"/>
            <a:r>
              <a:rPr lang="en-US" smtClean="0"/>
              <a:t>or older.”</a:t>
            </a:r>
          </a:p>
          <a:p>
            <a:pPr eaLnBrk="1" hangingPunct="1"/>
            <a:r>
              <a:rPr lang="en-US" i="1" smtClean="0"/>
              <a:t>“Bringing the War Back Home: Mental Health Disorders among 103,788 US</a:t>
            </a:r>
          </a:p>
          <a:p>
            <a:pPr eaLnBrk="1" hangingPunct="1"/>
            <a:r>
              <a:rPr lang="en-US" i="1" smtClean="0"/>
              <a:t>Veterans returning from Iraq and Afghanistan seen at VA Facilities” Archives</a:t>
            </a:r>
          </a:p>
          <a:p>
            <a:pPr eaLnBrk="1" hangingPunct="1"/>
            <a:r>
              <a:rPr lang="en-US" i="1" smtClean="0"/>
              <a:t>of Internal Medicine, March 2007</a:t>
            </a:r>
          </a:p>
          <a:p>
            <a:pPr eaLnBrk="1" hangingPunct="1"/>
            <a:endParaRPr lang="en-US" i="1" smtClean="0"/>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6"/>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eaLnBrk="1" hangingPunct="1"/>
            <a:fld id="{4C8E5F7E-61C4-459B-9C51-E75FDF7B59FC}" type="slidenum">
              <a:rPr lang="en-US" sz="1200">
                <a:latin typeface="Calibri" pitchFamily="34" charset="0"/>
                <a:cs typeface="Arial" charset="0"/>
              </a:rPr>
              <a:pPr algn="r" eaLnBrk="1" hangingPunct="1"/>
              <a:t>8</a:t>
            </a:fld>
            <a:endParaRPr lang="en-US" sz="1200">
              <a:latin typeface="Calibri" pitchFamily="34" charset="0"/>
              <a:cs typeface="Arial" charset="0"/>
            </a:endParaRPr>
          </a:p>
        </p:txBody>
      </p:sp>
      <p:sp>
        <p:nvSpPr>
          <p:cNvPr id="45059" name="Slide Image Placeholder 1"/>
          <p:cNvSpPr>
            <a:spLocks noGrp="1" noRot="1" noChangeAspect="1" noTextEdit="1"/>
          </p:cNvSpPr>
          <p:nvPr>
            <p:ph type="sldImg"/>
          </p:nvPr>
        </p:nvSpPr>
        <p:spPr>
          <a:ln/>
        </p:spPr>
      </p:sp>
      <p:sp>
        <p:nvSpPr>
          <p:cNvPr id="4506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lstStyle/>
          <a:p>
            <a:pPr algn="ctr" eaLnBrk="1" hangingPunct="1">
              <a:buFont typeface="Wingdings 2" pitchFamily="18" charset="2"/>
              <a:buNone/>
            </a:pPr>
            <a:r>
              <a:rPr lang="en-US" smtClean="0"/>
              <a:t>In war, there are no unwounded soldiers.</a:t>
            </a:r>
          </a:p>
          <a:p>
            <a:pPr algn="r" eaLnBrk="1" hangingPunct="1">
              <a:buFont typeface="Wingdings 2" pitchFamily="18" charset="2"/>
              <a:buNone/>
            </a:pPr>
            <a:r>
              <a:rPr lang="en-US" b="1" smtClean="0"/>
              <a:t>--Jose Narosky</a:t>
            </a:r>
            <a:r>
              <a:rPr lang="en-US" smtClean="0"/>
              <a:t/>
            </a:r>
            <a:br>
              <a:rPr lang="en-US" smtClean="0"/>
            </a:br>
            <a:endParaRPr lang="en-US" smtClean="0"/>
          </a:p>
          <a:p>
            <a:pPr eaLnBrk="1" hangingPunct="1"/>
            <a:r>
              <a:rPr lang="en-US" smtClean="0"/>
              <a:t>HOWEVER, resolution of trauma happens as a natural healing process.  </a:t>
            </a:r>
            <a:r>
              <a:rPr lang="en-US" b="1" smtClean="0"/>
              <a:t>We expect most wounds to heal and to heal without professional intervention</a:t>
            </a:r>
            <a:r>
              <a:rPr lang="en-US" smtClean="0"/>
              <a:t>. </a:t>
            </a:r>
          </a:p>
          <a:p>
            <a:pPr eaLnBrk="1" hangingPunct="1"/>
            <a:endParaRPr lang="en-US" smtClean="0"/>
          </a:p>
          <a:p>
            <a:pPr eaLnBrk="1" hangingPunct="1">
              <a:spcBef>
                <a:spcPct val="0"/>
              </a:spcBef>
            </a:pPr>
            <a:endParaRPr lang="en-US" smtClean="0"/>
          </a:p>
          <a:p>
            <a:pPr eaLnBrk="1" hangingPunct="1"/>
            <a:r>
              <a:rPr lang="en-US" smtClean="0"/>
              <a:t>In some situations, the natural healing process is interrupted.  Our role as mental health professionals is to help unblock the healing process.  </a:t>
            </a:r>
          </a:p>
          <a:p>
            <a:pPr eaLnBrk="1" hangingPunct="1"/>
            <a:endParaRPr lang="en-US" smtClean="0"/>
          </a:p>
        </p:txBody>
      </p:sp>
      <p:sp>
        <p:nvSpPr>
          <p:cNvPr id="4506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eaLnBrk="1" hangingPunct="1"/>
            <a:fld id="{1D216637-45E1-4E91-AA4D-DB6EA0876196}" type="slidenum">
              <a:rPr lang="en-US" sz="1200">
                <a:latin typeface="Calibri" pitchFamily="34" charset="0"/>
                <a:cs typeface="Arial" charset="0"/>
              </a:rPr>
              <a:pPr algn="r" eaLnBrk="1" hangingPunct="1"/>
              <a:t>8</a:t>
            </a:fld>
            <a:endParaRPr lang="en-US" sz="1200">
              <a:latin typeface="Calibri" pitchFamily="34"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6"/>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eaLnBrk="1" hangingPunct="1"/>
            <a:fld id="{2C9374C2-87CC-45EC-ABB7-2F4DB1016D9F}" type="slidenum">
              <a:rPr lang="en-US" sz="1200">
                <a:latin typeface="Calibri" pitchFamily="34" charset="0"/>
                <a:cs typeface="Arial" charset="0"/>
              </a:rPr>
              <a:pPr algn="r" eaLnBrk="1" hangingPunct="1"/>
              <a:t>9</a:t>
            </a:fld>
            <a:endParaRPr lang="en-US" sz="1200">
              <a:latin typeface="Calibri" pitchFamily="34" charset="0"/>
              <a:cs typeface="Arial" charset="0"/>
            </a:endParaRPr>
          </a:p>
        </p:txBody>
      </p:sp>
      <p:sp>
        <p:nvSpPr>
          <p:cNvPr id="44035" name="Slide Image Placeholder 1"/>
          <p:cNvSpPr>
            <a:spLocks noGrp="1" noRot="1" noChangeAspect="1" noTextEdit="1"/>
          </p:cNvSpPr>
          <p:nvPr>
            <p:ph type="sldImg"/>
          </p:nvPr>
        </p:nvSpPr>
        <p:spPr>
          <a:ln/>
        </p:spPr>
      </p:sp>
      <p:sp>
        <p:nvSpPr>
          <p:cNvPr id="4403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lstStyle/>
          <a:p>
            <a:pPr eaLnBrk="1" hangingPunct="1">
              <a:spcBef>
                <a:spcPct val="0"/>
              </a:spcBef>
            </a:pPr>
            <a:r>
              <a:rPr lang="en-US" dirty="0" smtClean="0"/>
              <a:t>Caution: </a:t>
            </a:r>
            <a:r>
              <a:rPr lang="en-US" sz="1600" b="1" u="sng" dirty="0" smtClean="0"/>
              <a:t>Never pretend</a:t>
            </a:r>
            <a:r>
              <a:rPr lang="en-US" sz="1600" b="1" dirty="0" smtClean="0"/>
              <a:t> </a:t>
            </a:r>
            <a:r>
              <a:rPr lang="en-US" dirty="0" smtClean="0"/>
              <a:t>to know what it’s like to be in a firefight or see a friend become a pink mist…unless, of course, you have that experience.  But, trying to understand the experience gives us insight into what our clients bring through our doors. </a:t>
            </a:r>
          </a:p>
          <a:p>
            <a:pPr eaLnBrk="1" hangingPunct="1">
              <a:spcBef>
                <a:spcPct val="0"/>
              </a:spcBef>
            </a:pPr>
            <a:endParaRPr lang="en-US" dirty="0" smtClean="0"/>
          </a:p>
          <a:p>
            <a:pPr eaLnBrk="1" hangingPunct="1">
              <a:spcBef>
                <a:spcPct val="0"/>
              </a:spcBef>
            </a:pPr>
            <a:r>
              <a:rPr lang="en-US" dirty="0" smtClean="0"/>
              <a:t>The war is </a:t>
            </a:r>
            <a:r>
              <a:rPr lang="en-US" u="sng" dirty="0" smtClean="0"/>
              <a:t>physically harsh, mentally demanding and dangerous</a:t>
            </a:r>
            <a:r>
              <a:rPr lang="en-US" dirty="0" smtClean="0"/>
              <a:t>. </a:t>
            </a:r>
          </a:p>
          <a:p>
            <a:pPr eaLnBrk="1" hangingPunct="1">
              <a:spcBef>
                <a:spcPct val="0"/>
              </a:spcBef>
            </a:pPr>
            <a:endParaRPr lang="en-US" dirty="0" smtClean="0"/>
          </a:p>
          <a:p>
            <a:pPr eaLnBrk="1" hangingPunct="1">
              <a:spcBef>
                <a:spcPct val="0"/>
              </a:spcBef>
            </a:pPr>
            <a:r>
              <a:rPr lang="en-US" dirty="0" smtClean="0"/>
              <a:t>There is </a:t>
            </a:r>
            <a:r>
              <a:rPr lang="en-US" b="1" u="sng" dirty="0" smtClean="0"/>
              <a:t>no privacy, no alcohol, no family or non-military friends.</a:t>
            </a:r>
            <a:r>
              <a:rPr lang="en-US" dirty="0" smtClean="0"/>
              <a:t>  There is </a:t>
            </a:r>
            <a:r>
              <a:rPr lang="en-US" b="1" dirty="0" smtClean="0"/>
              <a:t>chaos, destruction and death.  </a:t>
            </a:r>
            <a:r>
              <a:rPr lang="en-US" dirty="0" smtClean="0"/>
              <a:t>Temperatures can reach </a:t>
            </a:r>
            <a:r>
              <a:rPr lang="en-US" b="1" dirty="0" smtClean="0"/>
              <a:t>110 degree range</a:t>
            </a:r>
            <a:r>
              <a:rPr lang="en-US" dirty="0" smtClean="0"/>
              <a:t>. One day last summer, I talked with someone in Iraq…it was 135 F degrees!  </a:t>
            </a:r>
          </a:p>
          <a:p>
            <a:pPr eaLnBrk="1" hangingPunct="1">
              <a:spcBef>
                <a:spcPct val="0"/>
              </a:spcBef>
            </a:pPr>
            <a:endParaRPr lang="en-US" dirty="0" smtClean="0"/>
          </a:p>
          <a:p>
            <a:pPr eaLnBrk="1" hangingPunct="1">
              <a:spcBef>
                <a:spcPct val="0"/>
              </a:spcBef>
            </a:pPr>
            <a:r>
              <a:rPr lang="en-US" dirty="0" smtClean="0"/>
              <a:t>Any time a Soldier, Sailor or Marine steps out of a safe zone, he/she is in </a:t>
            </a:r>
            <a:r>
              <a:rPr lang="en-US" b="1" dirty="0" smtClean="0"/>
              <a:t>full combat gear which can weigh 75 pounds or more</a:t>
            </a:r>
            <a:r>
              <a:rPr lang="en-US" dirty="0" smtClean="0"/>
              <a:t>. The </a:t>
            </a:r>
            <a:r>
              <a:rPr lang="en-US" b="1" dirty="0" smtClean="0"/>
              <a:t>enemy wears no uniform, can be a woman or child, strikes without warning with the intent to kill and terrorize</a:t>
            </a:r>
            <a:r>
              <a:rPr lang="en-US" dirty="0" smtClean="0"/>
              <a:t>.  </a:t>
            </a:r>
          </a:p>
          <a:p>
            <a:pPr eaLnBrk="1" hangingPunct="1">
              <a:spcBef>
                <a:spcPct val="0"/>
              </a:spcBef>
            </a:pPr>
            <a:endParaRPr lang="en-US" dirty="0" smtClean="0"/>
          </a:p>
        </p:txBody>
      </p:sp>
      <p:sp>
        <p:nvSpPr>
          <p:cNvPr id="4403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eaLnBrk="1" hangingPunct="1"/>
            <a:fld id="{006AFD0F-26D6-4E75-858B-54311C0EC274}" type="slidenum">
              <a:rPr lang="en-US" sz="1200">
                <a:latin typeface="Calibri" pitchFamily="34" charset="0"/>
                <a:cs typeface="Arial" charset="0"/>
              </a:rPr>
              <a:pPr algn="r" eaLnBrk="1" hangingPunct="1"/>
              <a:t>9</a:t>
            </a:fld>
            <a:endParaRPr lang="en-US" sz="1200">
              <a:latin typeface="Calibri" pitchFamily="34"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eaLnBrk="1" hangingPunct="1"/>
            <a:fld id="{34E1AE8F-8327-471D-8E54-B0BA2B27EFEB}" type="slidenum">
              <a:rPr lang="en-US" sz="1200">
                <a:latin typeface="Calibri" pitchFamily="34" charset="0"/>
                <a:cs typeface="Arial" charset="0"/>
              </a:rPr>
              <a:pPr algn="r" eaLnBrk="1" hangingPunct="1"/>
              <a:t>10</a:t>
            </a:fld>
            <a:endParaRPr lang="en-US" sz="1200">
              <a:latin typeface="Calibri" pitchFamily="34" charset="0"/>
              <a:cs typeface="Arial" charset="0"/>
            </a:endParaRPr>
          </a:p>
        </p:txBody>
      </p:sp>
      <p:sp>
        <p:nvSpPr>
          <p:cNvPr id="46083" name="Slide Image Placeholder 1"/>
          <p:cNvSpPr>
            <a:spLocks noGrp="1" noRot="1" noChangeAspect="1" noTextEdit="1"/>
          </p:cNvSpPr>
          <p:nvPr>
            <p:ph type="sldImg"/>
          </p:nvPr>
        </p:nvSpPr>
        <p:spPr>
          <a:ln/>
        </p:spPr>
      </p:sp>
      <p:sp>
        <p:nvSpPr>
          <p:cNvPr id="4608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lstStyle/>
          <a:p>
            <a:pPr eaLnBrk="1" hangingPunct="1"/>
            <a:endParaRPr lang="en-US" smtClean="0"/>
          </a:p>
        </p:txBody>
      </p:sp>
      <p:sp>
        <p:nvSpPr>
          <p:cNvPr id="4608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eaLnBrk="1" hangingPunct="1"/>
            <a:fld id="{528AC6D2-173C-4D4E-BE7B-5B55E53615C4}" type="slidenum">
              <a:rPr lang="en-US" sz="1200">
                <a:latin typeface="Calibri" pitchFamily="34" charset="0"/>
                <a:cs typeface="Arial" charset="0"/>
              </a:rPr>
              <a:pPr algn="r" eaLnBrk="1" hangingPunct="1"/>
              <a:t>10</a:t>
            </a:fld>
            <a:endParaRPr lang="en-US" sz="1200">
              <a:latin typeface="Calibri" pitchFamily="34"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6"/>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eaLnBrk="1" hangingPunct="1"/>
            <a:fld id="{46DD60F9-974F-4578-AD26-3E6A77CF7D3D}" type="slidenum">
              <a:rPr lang="en-US" sz="1200">
                <a:latin typeface="Calibri" pitchFamily="34" charset="0"/>
                <a:cs typeface="Arial" charset="0"/>
              </a:rPr>
              <a:pPr algn="r" eaLnBrk="1" hangingPunct="1"/>
              <a:t>11</a:t>
            </a:fld>
            <a:endParaRPr lang="en-US" sz="1200">
              <a:latin typeface="Calibri" pitchFamily="34" charset="0"/>
              <a:cs typeface="Arial" charset="0"/>
            </a:endParaRPr>
          </a:p>
        </p:txBody>
      </p:sp>
      <p:sp>
        <p:nvSpPr>
          <p:cNvPr id="47107" name="Slide Image Placeholder 1"/>
          <p:cNvSpPr>
            <a:spLocks noGrp="1" noRot="1" noChangeAspect="1" noTextEdit="1"/>
          </p:cNvSpPr>
          <p:nvPr>
            <p:ph type="sldImg"/>
          </p:nvPr>
        </p:nvSpPr>
        <p:spPr>
          <a:ln/>
        </p:spPr>
      </p:sp>
      <p:sp>
        <p:nvSpPr>
          <p:cNvPr id="4710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lstStyle/>
          <a:p>
            <a:pPr eaLnBrk="1" hangingPunct="1"/>
            <a:endParaRPr lang="en-US" smtClean="0"/>
          </a:p>
        </p:txBody>
      </p:sp>
      <p:sp>
        <p:nvSpPr>
          <p:cNvPr id="4710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eaLnBrk="1" hangingPunct="1"/>
            <a:fld id="{98EA8179-9BEE-464C-92CF-89718D721BB9}" type="slidenum">
              <a:rPr lang="en-US" sz="1200">
                <a:latin typeface="Calibri" pitchFamily="34" charset="0"/>
                <a:cs typeface="Arial" charset="0"/>
              </a:rPr>
              <a:pPr algn="r" eaLnBrk="1" hangingPunct="1"/>
              <a:t>11</a:t>
            </a:fld>
            <a:endParaRPr lang="en-US" sz="1200">
              <a:latin typeface="Calibri" pitchFamily="34"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eaLnBrk="1" hangingPunct="1"/>
            <a:fld id="{E55652D5-D474-4C47-89F6-8E6DB4E464CE}" type="slidenum">
              <a:rPr lang="en-US" sz="1200">
                <a:latin typeface="Calibri" pitchFamily="34" charset="0"/>
                <a:cs typeface="Arial" charset="0"/>
              </a:rPr>
              <a:pPr algn="r" eaLnBrk="1" hangingPunct="1"/>
              <a:t>12</a:t>
            </a:fld>
            <a:endParaRPr lang="en-US" sz="1200">
              <a:latin typeface="Calibri" pitchFamily="34" charset="0"/>
              <a:cs typeface="Arial" charset="0"/>
            </a:endParaRPr>
          </a:p>
        </p:txBody>
      </p:sp>
      <p:sp>
        <p:nvSpPr>
          <p:cNvPr id="48131" name="Slide Image Placeholder 1"/>
          <p:cNvSpPr>
            <a:spLocks noGrp="1" noRot="1" noChangeAspect="1" noTextEdit="1"/>
          </p:cNvSpPr>
          <p:nvPr>
            <p:ph type="sldImg"/>
          </p:nvPr>
        </p:nvSpPr>
        <p:spPr>
          <a:ln/>
        </p:spPr>
      </p:sp>
      <p:sp>
        <p:nvSpPr>
          <p:cNvPr id="4813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lstStyle/>
          <a:p>
            <a:pPr eaLnBrk="1" hangingPunct="1"/>
            <a:endParaRPr lang="en-US" smtClean="0"/>
          </a:p>
        </p:txBody>
      </p:sp>
      <p:sp>
        <p:nvSpPr>
          <p:cNvPr id="4813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076" tIns="45539" rIns="91076" bIns="45539" anchor="b"/>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algn="r" eaLnBrk="1" hangingPunct="1"/>
            <a:fld id="{68F0CD01-C7C9-47F5-97D8-770A78AEB1CF}" type="slidenum">
              <a:rPr lang="en-US" sz="1200">
                <a:latin typeface="Calibri" pitchFamily="34" charset="0"/>
                <a:cs typeface="Arial" charset="0"/>
              </a:rPr>
              <a:pPr algn="r" eaLnBrk="1" hangingPunct="1"/>
              <a:t>12</a:t>
            </a:fld>
            <a:endParaRPr lang="en-US" sz="1200">
              <a:latin typeface="Calibri"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B6D363-D573-4C79-B52C-2735E083ACA1}" type="datetime1">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95B3F-66C3-4695-B48D-45348EBA2D5D}" type="slidenum">
              <a:rPr lang="en-US" smtClean="0"/>
              <a:pPr/>
              <a:t>‹#›</a:t>
            </a:fld>
            <a:endParaRPr lang="en-US"/>
          </a:p>
        </p:txBody>
      </p:sp>
    </p:spTree>
    <p:extLst>
      <p:ext uri="{BB962C8B-B14F-4D97-AF65-F5344CB8AC3E}">
        <p14:creationId xmlns="" xmlns:p14="http://schemas.microsoft.com/office/powerpoint/2010/main" val="2349124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CDA8C-1232-4F17-8EAD-762EFA81E50D}" type="datetime1">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95B3F-66C3-4695-B48D-45348EBA2D5D}" type="slidenum">
              <a:rPr lang="en-US" smtClean="0"/>
              <a:pPr/>
              <a:t>‹#›</a:t>
            </a:fld>
            <a:endParaRPr lang="en-US"/>
          </a:p>
        </p:txBody>
      </p:sp>
    </p:spTree>
    <p:extLst>
      <p:ext uri="{BB962C8B-B14F-4D97-AF65-F5344CB8AC3E}">
        <p14:creationId xmlns="" xmlns:p14="http://schemas.microsoft.com/office/powerpoint/2010/main" val="3351793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2AE07F-9AFA-4204-9964-B286FA482021}" type="datetime1">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95B3F-66C3-4695-B48D-45348EBA2D5D}" type="slidenum">
              <a:rPr lang="en-US" smtClean="0"/>
              <a:pPr/>
              <a:t>‹#›</a:t>
            </a:fld>
            <a:endParaRPr lang="en-US"/>
          </a:p>
        </p:txBody>
      </p:sp>
    </p:spTree>
    <p:extLst>
      <p:ext uri="{BB962C8B-B14F-4D97-AF65-F5344CB8AC3E}">
        <p14:creationId xmlns="" xmlns:p14="http://schemas.microsoft.com/office/powerpoint/2010/main" val="329902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E1760D5-4C07-408F-A1D5-FBE4E348B26D}" type="slidenum">
              <a:rPr lang="en-US"/>
              <a:pPr>
                <a:defRPr/>
              </a:pPr>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073045-6208-4F45-A130-EDE8AC9BBEE5}" type="datetime1">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95B3F-66C3-4695-B48D-45348EBA2D5D}" type="slidenum">
              <a:rPr lang="en-US" smtClean="0"/>
              <a:pPr/>
              <a:t>‹#›</a:t>
            </a:fld>
            <a:endParaRPr lang="en-US"/>
          </a:p>
        </p:txBody>
      </p:sp>
    </p:spTree>
    <p:extLst>
      <p:ext uri="{BB962C8B-B14F-4D97-AF65-F5344CB8AC3E}">
        <p14:creationId xmlns="" xmlns:p14="http://schemas.microsoft.com/office/powerpoint/2010/main" val="407968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962E32-807F-4666-A66D-6B072837A400}" type="datetime1">
              <a:rPr lang="en-US" smtClean="0"/>
              <a:pPr/>
              <a:t>4/30/2012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295B3F-66C3-4695-B48D-45348EBA2D5D}" type="slidenum">
              <a:rPr lang="en-US" smtClean="0"/>
              <a:pPr/>
              <a:t>‹#›</a:t>
            </a:fld>
            <a:endParaRPr lang="en-US"/>
          </a:p>
        </p:txBody>
      </p:sp>
    </p:spTree>
    <p:extLst>
      <p:ext uri="{BB962C8B-B14F-4D97-AF65-F5344CB8AC3E}">
        <p14:creationId xmlns="" xmlns:p14="http://schemas.microsoft.com/office/powerpoint/2010/main" val="73961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B0660B-08B9-4D25-A161-7835387ADB83}" type="datetime1">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95B3F-66C3-4695-B48D-45348EBA2D5D}" type="slidenum">
              <a:rPr lang="en-US" smtClean="0"/>
              <a:pPr/>
              <a:t>‹#›</a:t>
            </a:fld>
            <a:endParaRPr lang="en-US"/>
          </a:p>
        </p:txBody>
      </p:sp>
    </p:spTree>
    <p:extLst>
      <p:ext uri="{BB962C8B-B14F-4D97-AF65-F5344CB8AC3E}">
        <p14:creationId xmlns="" xmlns:p14="http://schemas.microsoft.com/office/powerpoint/2010/main" val="111826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2B73A0-528D-4950-8EE2-095D149BDB4A}" type="datetime1">
              <a:rPr lang="en-US" smtClean="0"/>
              <a:pPr/>
              <a:t>4/30/2012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295B3F-66C3-4695-B48D-45348EBA2D5D}" type="slidenum">
              <a:rPr lang="en-US" smtClean="0"/>
              <a:pPr/>
              <a:t>‹#›</a:t>
            </a:fld>
            <a:endParaRPr lang="en-US"/>
          </a:p>
        </p:txBody>
      </p:sp>
    </p:spTree>
    <p:extLst>
      <p:ext uri="{BB962C8B-B14F-4D97-AF65-F5344CB8AC3E}">
        <p14:creationId xmlns="" xmlns:p14="http://schemas.microsoft.com/office/powerpoint/2010/main" val="3498145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492383-4097-4445-83E1-6EFE794827FD}" type="datetime1">
              <a:rPr lang="en-US" smtClean="0"/>
              <a:pPr/>
              <a:t>4/30/2012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295B3F-66C3-4695-B48D-45348EBA2D5D}" type="slidenum">
              <a:rPr lang="en-US" smtClean="0"/>
              <a:pPr/>
              <a:t>‹#›</a:t>
            </a:fld>
            <a:endParaRPr lang="en-US"/>
          </a:p>
        </p:txBody>
      </p:sp>
    </p:spTree>
    <p:extLst>
      <p:ext uri="{BB962C8B-B14F-4D97-AF65-F5344CB8AC3E}">
        <p14:creationId xmlns="" xmlns:p14="http://schemas.microsoft.com/office/powerpoint/2010/main" val="1016701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16B25-A88B-4442-AF0C-07891EDA5F28}" type="datetime1">
              <a:rPr lang="en-US" smtClean="0"/>
              <a:pPr/>
              <a:t>4/30/2012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295B3F-66C3-4695-B48D-45348EBA2D5D}" type="slidenum">
              <a:rPr lang="en-US" smtClean="0"/>
              <a:pPr/>
              <a:t>‹#›</a:t>
            </a:fld>
            <a:endParaRPr lang="en-US"/>
          </a:p>
        </p:txBody>
      </p:sp>
    </p:spTree>
    <p:extLst>
      <p:ext uri="{BB962C8B-B14F-4D97-AF65-F5344CB8AC3E}">
        <p14:creationId xmlns="" xmlns:p14="http://schemas.microsoft.com/office/powerpoint/2010/main" val="155127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02BA2-BEEE-47EB-BE84-C9F47EB8AC5B}" type="datetime1">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95B3F-66C3-4695-B48D-45348EBA2D5D}" type="slidenum">
              <a:rPr lang="en-US" smtClean="0"/>
              <a:pPr/>
              <a:t>‹#›</a:t>
            </a:fld>
            <a:endParaRPr lang="en-US"/>
          </a:p>
        </p:txBody>
      </p:sp>
    </p:spTree>
    <p:extLst>
      <p:ext uri="{BB962C8B-B14F-4D97-AF65-F5344CB8AC3E}">
        <p14:creationId xmlns="" xmlns:p14="http://schemas.microsoft.com/office/powerpoint/2010/main" val="627107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CC36F4-45E9-480A-9B20-67C4BD844356}" type="datetime1">
              <a:rPr lang="en-US" smtClean="0"/>
              <a:pPr/>
              <a:t>4/30/2012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295B3F-66C3-4695-B48D-45348EBA2D5D}" type="slidenum">
              <a:rPr lang="en-US" smtClean="0"/>
              <a:pPr/>
              <a:t>‹#›</a:t>
            </a:fld>
            <a:endParaRPr lang="en-US"/>
          </a:p>
        </p:txBody>
      </p:sp>
    </p:spTree>
    <p:extLst>
      <p:ext uri="{BB962C8B-B14F-4D97-AF65-F5344CB8AC3E}">
        <p14:creationId xmlns="" xmlns:p14="http://schemas.microsoft.com/office/powerpoint/2010/main" val="21056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EDCF1-B33A-4836-AA74-B5E5C19B6C0D}" type="datetime1">
              <a:rPr lang="en-US" smtClean="0"/>
              <a:pPr/>
              <a:t>4/30/2012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95B3F-66C3-4695-B48D-45348EBA2D5D}" type="slidenum">
              <a:rPr lang="en-US" smtClean="0"/>
              <a:pPr/>
              <a:t>‹#›</a:t>
            </a:fld>
            <a:endParaRPr lang="en-US"/>
          </a:p>
        </p:txBody>
      </p:sp>
    </p:spTree>
    <p:extLst>
      <p:ext uri="{BB962C8B-B14F-4D97-AF65-F5344CB8AC3E}">
        <p14:creationId xmlns="" xmlns:p14="http://schemas.microsoft.com/office/powerpoint/2010/main" val="1498412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deploymentpsych.org/training/civilian-practic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efenselink.mil/news/casualty.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rmAutofit fontScale="90000"/>
          </a:bodyPr>
          <a:lstStyle/>
          <a:p>
            <a:r>
              <a:rPr lang="en-US" dirty="0" smtClean="0"/>
              <a:t>Treatment of Substance Use Disorders in Veterans with Post Traumatic Stress Disorder (PTSD)</a:t>
            </a:r>
            <a:endParaRPr lang="en-US" dirty="0"/>
          </a:p>
        </p:txBody>
      </p:sp>
      <p:sp>
        <p:nvSpPr>
          <p:cNvPr id="3" name="Subtitle 2"/>
          <p:cNvSpPr>
            <a:spLocks noGrp="1"/>
          </p:cNvSpPr>
          <p:nvPr>
            <p:ph type="subTitle" idx="1"/>
          </p:nvPr>
        </p:nvSpPr>
        <p:spPr>
          <a:xfrm>
            <a:off x="1371600" y="4038600"/>
            <a:ext cx="6400800" cy="1600200"/>
          </a:xfrm>
        </p:spPr>
        <p:txBody>
          <a:bodyPr>
            <a:normAutofit fontScale="77500" lnSpcReduction="20000"/>
          </a:bodyPr>
          <a:lstStyle/>
          <a:p>
            <a:r>
              <a:rPr lang="en-US" dirty="0" smtClean="0">
                <a:solidFill>
                  <a:schemeClr val="tx1"/>
                </a:solidFill>
              </a:rPr>
              <a:t>John P. Allen, PhD, MPA</a:t>
            </a:r>
          </a:p>
          <a:p>
            <a:r>
              <a:rPr lang="en-US" dirty="0" smtClean="0">
                <a:solidFill>
                  <a:schemeClr val="tx1"/>
                </a:solidFill>
              </a:rPr>
              <a:t>Senior Scientist</a:t>
            </a:r>
          </a:p>
          <a:p>
            <a:r>
              <a:rPr lang="en-US" dirty="0" smtClean="0">
                <a:solidFill>
                  <a:schemeClr val="tx1"/>
                </a:solidFill>
              </a:rPr>
              <a:t>VISN 6 MIRECC</a:t>
            </a:r>
          </a:p>
          <a:p>
            <a:r>
              <a:rPr lang="en-US" dirty="0" smtClean="0">
                <a:solidFill>
                  <a:schemeClr val="tx1"/>
                </a:solidFill>
              </a:rPr>
              <a:t>Durham, NC</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2E295B3F-66C3-4695-B48D-45348EBA2D5D}" type="slidenum">
              <a:rPr lang="en-US" smtClean="0"/>
              <a:pPr/>
              <a:t>1</a:t>
            </a:fld>
            <a:endParaRPr lang="en-US"/>
          </a:p>
        </p:txBody>
      </p:sp>
    </p:spTree>
    <p:extLst>
      <p:ext uri="{BB962C8B-B14F-4D97-AF65-F5344CB8AC3E}">
        <p14:creationId xmlns="" xmlns:p14="http://schemas.microsoft.com/office/powerpoint/2010/main" val="2793537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19459" name="Title 1"/>
          <p:cNvSpPr>
            <a:spLocks noGrp="1"/>
          </p:cNvSpPr>
          <p:nvPr>
            <p:ph type="title" idx="4294967295"/>
          </p:nvPr>
        </p:nvSpPr>
        <p:spPr>
          <a:xfrm flipV="1">
            <a:off x="457200" y="-381000"/>
            <a:ext cx="8229600" cy="152400"/>
          </a:xfrm>
        </p:spPr>
        <p:txBody>
          <a:bodyPr>
            <a:normAutofit fontScale="90000"/>
          </a:bodyPr>
          <a:lstStyle/>
          <a:p>
            <a:pPr eaLnBrk="1" hangingPunct="1"/>
            <a:endParaRPr lang="en-US" smtClean="0"/>
          </a:p>
        </p:txBody>
      </p:sp>
      <p:sp>
        <p:nvSpPr>
          <p:cNvPr id="19460" name="Content Placeholder 2"/>
          <p:cNvSpPr>
            <a:spLocks noGrp="1"/>
          </p:cNvSpPr>
          <p:nvPr>
            <p:ph idx="4294967295"/>
          </p:nvPr>
        </p:nvSpPr>
        <p:spPr/>
        <p:txBody>
          <a:bodyPr/>
          <a:lstStyle/>
          <a:p>
            <a:pPr eaLnBrk="1" hangingPunct="1">
              <a:buFontTx/>
              <a:buNone/>
            </a:pPr>
            <a:r>
              <a:rPr lang="en-US" dirty="0" smtClean="0"/>
              <a:t>	</a:t>
            </a:r>
          </a:p>
          <a:p>
            <a:pPr eaLnBrk="1" hangingPunct="1">
              <a:buFontTx/>
              <a:buNone/>
            </a:pPr>
            <a:r>
              <a:rPr lang="en-US" dirty="0" smtClean="0"/>
              <a:t>	There’s nothing normal about war. There’s nothing normal about seeing people losing their limbs, seeing your best friend die.  There’s nothing normal about that, and that will never become normal…”</a:t>
            </a:r>
            <a:r>
              <a:rPr lang="en-US" sz="2400" dirty="0" smtClean="0"/>
              <a:t> </a:t>
            </a:r>
          </a:p>
          <a:p>
            <a:pPr algn="r" eaLnBrk="1" hangingPunct="1"/>
            <a:endParaRPr lang="en-US" sz="2400" dirty="0" smtClean="0"/>
          </a:p>
          <a:p>
            <a:pPr algn="r" eaLnBrk="1" hangingPunct="1"/>
            <a:endParaRPr lang="en-US" sz="2400" dirty="0" smtClean="0"/>
          </a:p>
          <a:p>
            <a:pPr lvl="1" algn="r" eaLnBrk="1" hangingPunct="1"/>
            <a:r>
              <a:rPr lang="en-US" sz="2000" dirty="0" smtClean="0"/>
              <a:t>Lt. Col. Paul </a:t>
            </a:r>
            <a:r>
              <a:rPr lang="en-US" sz="2000" dirty="0" err="1" smtClean="0"/>
              <a:t>Pasquina</a:t>
            </a:r>
            <a:r>
              <a:rPr lang="en-US" sz="2000" dirty="0" smtClean="0"/>
              <a:t>, MD  from the movie "Fighting For Life"</a:t>
            </a:r>
          </a:p>
          <a:p>
            <a:pPr eaLnBrk="1" hangingPunct="1"/>
            <a:endParaRPr lang="en-US" dirty="0" smtClean="0"/>
          </a:p>
        </p:txBody>
      </p:sp>
      <p:sp>
        <p:nvSpPr>
          <p:cNvPr id="19461" name="Footer Placeholder 3"/>
          <p:cNvSpPr txBox="1">
            <a:spLocks noGrp="1"/>
          </p:cNvSpPr>
          <p:nvPr/>
        </p:nvSpPr>
        <p:spPr bwMode="auto">
          <a:xfrm>
            <a:off x="3124200" y="6356350"/>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200">
              <a:solidFill>
                <a:srgbClr val="898989"/>
              </a:solidFill>
              <a:cs typeface="Arial" charset="0"/>
            </a:endParaRPr>
          </a:p>
        </p:txBody>
      </p:sp>
      <p:sp>
        <p:nvSpPr>
          <p:cNvPr id="19462"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2" name="Slide Number Placeholder 1"/>
          <p:cNvSpPr>
            <a:spLocks noGrp="1"/>
          </p:cNvSpPr>
          <p:nvPr>
            <p:ph type="sldNum" sz="quarter" idx="12"/>
          </p:nvPr>
        </p:nvSpPr>
        <p:spPr/>
        <p:txBody>
          <a:bodyPr/>
          <a:lstStyle/>
          <a:p>
            <a:fld id="{2E295B3F-66C3-4695-B48D-45348EBA2D5D}" type="slidenum">
              <a:rPr lang="en-US" smtClean="0"/>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20483" name="Title 1"/>
          <p:cNvSpPr>
            <a:spLocks noGrp="1"/>
          </p:cNvSpPr>
          <p:nvPr>
            <p:ph type="title" idx="4294967295"/>
          </p:nvPr>
        </p:nvSpPr>
        <p:spPr>
          <a:xfrm>
            <a:off x="457200" y="685800"/>
            <a:ext cx="8229600" cy="1143000"/>
          </a:xfrm>
        </p:spPr>
        <p:txBody>
          <a:bodyPr>
            <a:normAutofit fontScale="90000"/>
          </a:bodyPr>
          <a:lstStyle/>
          <a:p>
            <a:pPr eaLnBrk="1" hangingPunct="1"/>
            <a:r>
              <a:rPr lang="en-US" sz="3200" smtClean="0">
                <a:solidFill>
                  <a:schemeClr val="tx1"/>
                </a:solidFill>
              </a:rPr>
              <a:t>Traumatic Events </a:t>
            </a:r>
            <a:br>
              <a:rPr lang="en-US" sz="3200" smtClean="0">
                <a:solidFill>
                  <a:schemeClr val="tx1"/>
                </a:solidFill>
              </a:rPr>
            </a:br>
            <a:r>
              <a:rPr lang="en-US" sz="3200" smtClean="0">
                <a:solidFill>
                  <a:schemeClr val="tx1"/>
                </a:solidFill>
              </a:rPr>
              <a:t>in OEF/OIF</a:t>
            </a:r>
            <a:br>
              <a:rPr lang="en-US" sz="3200" smtClean="0">
                <a:solidFill>
                  <a:schemeClr val="tx1"/>
                </a:solidFill>
              </a:rPr>
            </a:br>
            <a:r>
              <a:rPr lang="en-US" sz="3200" smtClean="0">
                <a:solidFill>
                  <a:schemeClr val="tx1"/>
                </a:solidFill>
              </a:rPr>
              <a:t>Service Members (1)</a:t>
            </a:r>
          </a:p>
        </p:txBody>
      </p:sp>
      <p:sp>
        <p:nvSpPr>
          <p:cNvPr id="20484" name="Content Placeholder 2"/>
          <p:cNvSpPr>
            <a:spLocks noGrp="1"/>
          </p:cNvSpPr>
          <p:nvPr>
            <p:ph idx="4294967295"/>
          </p:nvPr>
        </p:nvSpPr>
        <p:spPr>
          <a:xfrm>
            <a:off x="457200" y="2209800"/>
            <a:ext cx="7823200" cy="3810000"/>
          </a:xfrm>
        </p:spPr>
        <p:txBody>
          <a:bodyPr/>
          <a:lstStyle/>
          <a:p>
            <a:pPr eaLnBrk="1" hangingPunct="1"/>
            <a:r>
              <a:rPr lang="en-US" sz="2800" dirty="0" smtClean="0"/>
              <a:t>Multi-casualty incidents (suicide bombers, IEDs (improvised explosive devices), ambushes)</a:t>
            </a:r>
          </a:p>
          <a:p>
            <a:pPr eaLnBrk="1" hangingPunct="1"/>
            <a:r>
              <a:rPr lang="en-US" sz="2800" dirty="0" smtClean="0"/>
              <a:t>Seeing the aftermath of battle</a:t>
            </a:r>
          </a:p>
          <a:p>
            <a:pPr eaLnBrk="1" hangingPunct="1"/>
            <a:r>
              <a:rPr lang="en-US" sz="2800" dirty="0" smtClean="0"/>
              <a:t>Handling human remains </a:t>
            </a:r>
          </a:p>
          <a:p>
            <a:pPr eaLnBrk="1" hangingPunct="1"/>
            <a:r>
              <a:rPr lang="en-US" sz="2800" dirty="0" smtClean="0"/>
              <a:t>Friendly fire</a:t>
            </a:r>
          </a:p>
          <a:p>
            <a:pPr eaLnBrk="1" hangingPunct="1"/>
            <a:r>
              <a:rPr lang="en-US" sz="2800" dirty="0" smtClean="0"/>
              <a:t>Witnessing or being involved in situations of excessive violence</a:t>
            </a:r>
          </a:p>
          <a:p>
            <a:pPr eaLnBrk="1" hangingPunct="1">
              <a:buFont typeface="Wingdings 2" pitchFamily="18" charset="2"/>
              <a:buNone/>
            </a:pPr>
            <a:endParaRPr lang="en-US" sz="2800" dirty="0" smtClean="0"/>
          </a:p>
          <a:p>
            <a:pPr eaLnBrk="1" hangingPunct="1"/>
            <a:endParaRPr lang="en-US" dirty="0" smtClean="0"/>
          </a:p>
        </p:txBody>
      </p:sp>
      <p:sp>
        <p:nvSpPr>
          <p:cNvPr id="20485" name="Footer Placeholder 5"/>
          <p:cNvSpPr txBox="1">
            <a:spLocks noGrp="1"/>
          </p:cNvSpPr>
          <p:nvPr/>
        </p:nvSpPr>
        <p:spPr bwMode="auto">
          <a:xfrm>
            <a:off x="3124200" y="6356350"/>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200">
              <a:solidFill>
                <a:srgbClr val="898989"/>
              </a:solidFill>
              <a:cs typeface="Arial" charset="0"/>
            </a:endParaRPr>
          </a:p>
        </p:txBody>
      </p:sp>
      <p:sp>
        <p:nvSpPr>
          <p:cNvPr id="20486"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2" name="Slide Number Placeholder 1"/>
          <p:cNvSpPr>
            <a:spLocks noGrp="1"/>
          </p:cNvSpPr>
          <p:nvPr>
            <p:ph type="sldNum" sz="quarter" idx="12"/>
          </p:nvPr>
        </p:nvSpPr>
        <p:spPr/>
        <p:txBody>
          <a:bodyPr/>
          <a:lstStyle/>
          <a:p>
            <a:fld id="{2E295B3F-66C3-4695-B48D-45348EBA2D5D}" type="slidenum">
              <a:rPr lang="en-US" smtClean="0"/>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21507" name="Title 1"/>
          <p:cNvSpPr>
            <a:spLocks noGrp="1"/>
          </p:cNvSpPr>
          <p:nvPr>
            <p:ph type="title" idx="4294967295"/>
          </p:nvPr>
        </p:nvSpPr>
        <p:spPr>
          <a:xfrm>
            <a:off x="762000" y="457200"/>
            <a:ext cx="8229600" cy="1143000"/>
          </a:xfrm>
        </p:spPr>
        <p:txBody>
          <a:bodyPr>
            <a:normAutofit fontScale="90000"/>
          </a:bodyPr>
          <a:lstStyle/>
          <a:p>
            <a:pPr eaLnBrk="1" hangingPunct="1"/>
            <a:r>
              <a:rPr lang="en-US" sz="3200" smtClean="0">
                <a:solidFill>
                  <a:schemeClr val="tx1"/>
                </a:solidFill>
              </a:rPr>
              <a:t>Traumatic Events </a:t>
            </a:r>
            <a:br>
              <a:rPr lang="en-US" sz="3200" smtClean="0">
                <a:solidFill>
                  <a:schemeClr val="tx1"/>
                </a:solidFill>
              </a:rPr>
            </a:br>
            <a:r>
              <a:rPr lang="en-US" sz="3200" smtClean="0">
                <a:solidFill>
                  <a:schemeClr val="tx1"/>
                </a:solidFill>
              </a:rPr>
              <a:t>in OEF/OIF/OND</a:t>
            </a:r>
            <a:br>
              <a:rPr lang="en-US" sz="3200" smtClean="0">
                <a:solidFill>
                  <a:schemeClr val="tx1"/>
                </a:solidFill>
              </a:rPr>
            </a:br>
            <a:r>
              <a:rPr lang="en-US" sz="3200" smtClean="0">
                <a:solidFill>
                  <a:schemeClr val="tx1"/>
                </a:solidFill>
              </a:rPr>
              <a:t>Service Members (2)</a:t>
            </a:r>
          </a:p>
        </p:txBody>
      </p:sp>
      <p:sp>
        <p:nvSpPr>
          <p:cNvPr id="21508" name="Content Placeholder 2"/>
          <p:cNvSpPr>
            <a:spLocks noGrp="1"/>
          </p:cNvSpPr>
          <p:nvPr>
            <p:ph idx="4294967295"/>
          </p:nvPr>
        </p:nvSpPr>
        <p:spPr>
          <a:xfrm>
            <a:off x="914400" y="2057400"/>
            <a:ext cx="7366000" cy="4191000"/>
          </a:xfrm>
        </p:spPr>
        <p:txBody>
          <a:bodyPr/>
          <a:lstStyle/>
          <a:p>
            <a:pPr eaLnBrk="1" hangingPunct="1">
              <a:lnSpc>
                <a:spcPct val="80000"/>
              </a:lnSpc>
            </a:pPr>
            <a:r>
              <a:rPr lang="en-US" sz="2800" dirty="0" smtClean="0"/>
              <a:t>Witnessing death/injury of close friend/favored leader</a:t>
            </a:r>
          </a:p>
          <a:p>
            <a:pPr eaLnBrk="1" hangingPunct="1">
              <a:lnSpc>
                <a:spcPct val="80000"/>
              </a:lnSpc>
            </a:pPr>
            <a:r>
              <a:rPr lang="en-US" sz="2800" dirty="0" smtClean="0"/>
              <a:t>Witnessing death/injury of women and children</a:t>
            </a:r>
          </a:p>
          <a:p>
            <a:pPr eaLnBrk="1" hangingPunct="1">
              <a:lnSpc>
                <a:spcPct val="80000"/>
              </a:lnSpc>
            </a:pPr>
            <a:r>
              <a:rPr lang="en-US" sz="2800" dirty="0" smtClean="0"/>
              <a:t>Feeling helpless to defend or counter-attack</a:t>
            </a:r>
          </a:p>
          <a:p>
            <a:pPr eaLnBrk="1" hangingPunct="1">
              <a:lnSpc>
                <a:spcPct val="80000"/>
              </a:lnSpc>
            </a:pPr>
            <a:r>
              <a:rPr lang="en-US" sz="2800" dirty="0" smtClean="0"/>
              <a:t>Being unable to protect/save another service member or leader</a:t>
            </a:r>
          </a:p>
          <a:p>
            <a:pPr eaLnBrk="1" hangingPunct="1"/>
            <a:r>
              <a:rPr lang="en-US" sz="2800" dirty="0" smtClean="0"/>
              <a:t>Killing at close range</a:t>
            </a:r>
          </a:p>
          <a:p>
            <a:pPr eaLnBrk="1" hangingPunct="1"/>
            <a:r>
              <a:rPr lang="en-US" sz="2800" dirty="0" smtClean="0"/>
              <a:t>Killing civilians and avoidable casualties or deaths</a:t>
            </a:r>
          </a:p>
          <a:p>
            <a:pPr eaLnBrk="1" hangingPunct="1">
              <a:lnSpc>
                <a:spcPct val="80000"/>
              </a:lnSpc>
            </a:pPr>
            <a:endParaRPr lang="en-US" sz="3000" dirty="0" smtClean="0"/>
          </a:p>
          <a:p>
            <a:pPr eaLnBrk="1" hangingPunct="1"/>
            <a:endParaRPr lang="en-US" dirty="0" smtClean="0"/>
          </a:p>
        </p:txBody>
      </p:sp>
      <p:sp>
        <p:nvSpPr>
          <p:cNvPr id="21509" name="Footer Placeholder 5"/>
          <p:cNvSpPr txBox="1">
            <a:spLocks noGrp="1"/>
          </p:cNvSpPr>
          <p:nvPr/>
        </p:nvSpPr>
        <p:spPr bwMode="auto">
          <a:xfrm>
            <a:off x="3124200" y="6356350"/>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200">
              <a:solidFill>
                <a:srgbClr val="898989"/>
              </a:solidFill>
              <a:cs typeface="Arial" charset="0"/>
            </a:endParaRPr>
          </a:p>
        </p:txBody>
      </p:sp>
      <p:sp>
        <p:nvSpPr>
          <p:cNvPr id="21510" name="Slide Number Placeholder 4"/>
          <p:cNvSpPr txBox="1">
            <a:spLocks noGrp="1"/>
          </p:cNvSpPr>
          <p:nvPr/>
        </p:nvSpPr>
        <p:spPr bwMode="auto">
          <a:xfrm>
            <a:off x="6477000" y="6492875"/>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2" name="Slide Number Placeholder 1"/>
          <p:cNvSpPr>
            <a:spLocks noGrp="1"/>
          </p:cNvSpPr>
          <p:nvPr>
            <p:ph type="sldNum" sz="quarter" idx="12"/>
          </p:nvPr>
        </p:nvSpPr>
        <p:spPr/>
        <p:txBody>
          <a:bodyPr/>
          <a:lstStyle/>
          <a:p>
            <a:fld id="{2E295B3F-66C3-4695-B48D-45348EBA2D5D}" type="slidenum">
              <a:rPr lang="en-US" smtClean="0"/>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Exposure to traumatic warzone events</a:t>
            </a:r>
            <a:br>
              <a:rPr lang="en-US" dirty="0" smtClean="0"/>
            </a:br>
            <a:r>
              <a:rPr lang="en-US" sz="1200" dirty="0" smtClean="0"/>
              <a:t>(</a:t>
            </a:r>
            <a:r>
              <a:rPr lang="en-US" sz="1200" dirty="0" err="1" smtClean="0"/>
              <a:t>Hoge</a:t>
            </a:r>
            <a:r>
              <a:rPr lang="en-US" sz="1200" dirty="0" smtClean="0"/>
              <a:t> et al., 2004)</a:t>
            </a:r>
            <a:endParaRPr lang="en-US" dirty="0"/>
          </a:p>
        </p:txBody>
      </p:sp>
      <p:graphicFrame>
        <p:nvGraphicFramePr>
          <p:cNvPr id="7" name="Content Placeholder 6"/>
          <p:cNvGraphicFramePr>
            <a:graphicFrameLocks noGrp="1"/>
          </p:cNvGraphicFramePr>
          <p:nvPr>
            <p:ph idx="1"/>
          </p:nvPr>
        </p:nvGraphicFramePr>
        <p:xfrm>
          <a:off x="0" y="1565276"/>
          <a:ext cx="9144000" cy="468471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1"/>
          <p:cNvSpPr>
            <a:spLocks noGrp="1"/>
          </p:cNvSpPr>
          <p:nvPr>
            <p:ph type="sldNum" sz="quarter" idx="4294967295"/>
          </p:nvPr>
        </p:nvSpPr>
        <p:spPr>
          <a:xfrm>
            <a:off x="7924800" y="6245225"/>
            <a:ext cx="762000" cy="476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AB6375F6-E83A-244B-95D0-CAAE0853475E}" type="slidenum">
              <a:rPr lang="en-US" sz="1000"/>
              <a:pPr/>
              <a:t>13</a:t>
            </a:fld>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23555" name="Footer Placeholder 3"/>
          <p:cNvSpPr txBox="1">
            <a:spLocks noGrp="1"/>
          </p:cNvSpPr>
          <p:nvPr/>
        </p:nvSpPr>
        <p:spPr bwMode="auto">
          <a:xfrm>
            <a:off x="3124200" y="6356350"/>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200">
              <a:solidFill>
                <a:srgbClr val="898989"/>
              </a:solidFill>
              <a:cs typeface="Arial" charset="0"/>
            </a:endParaRPr>
          </a:p>
        </p:txBody>
      </p:sp>
      <p:sp>
        <p:nvSpPr>
          <p:cNvPr id="23556"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23557" name="Text Box 4"/>
          <p:cNvSpPr txBox="1">
            <a:spLocks noChangeArrowheads="1"/>
          </p:cNvSpPr>
          <p:nvPr/>
        </p:nvSpPr>
        <p:spPr bwMode="auto">
          <a:xfrm>
            <a:off x="2743200" y="838200"/>
            <a:ext cx="5410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cs typeface="Arial" charset="0"/>
            </a:endParaRPr>
          </a:p>
        </p:txBody>
      </p:sp>
      <p:sp>
        <p:nvSpPr>
          <p:cNvPr id="23558" name="Text Box 5"/>
          <p:cNvSpPr txBox="1">
            <a:spLocks noChangeArrowheads="1"/>
          </p:cNvSpPr>
          <p:nvPr/>
        </p:nvSpPr>
        <p:spPr bwMode="auto">
          <a:xfrm>
            <a:off x="609600" y="2743200"/>
            <a:ext cx="7747000"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latin typeface="Franklin Gothic Medium" pitchFamily="34" charset="0"/>
                <a:cs typeface="Arial" charset="0"/>
              </a:rPr>
              <a:t>“The most complex </a:t>
            </a:r>
            <a:r>
              <a:rPr lang="en-US" sz="3200" dirty="0" smtClean="0">
                <a:latin typeface="Franklin Gothic Medium" pitchFamily="34" charset="0"/>
                <a:cs typeface="Arial" charset="0"/>
              </a:rPr>
              <a:t>and dangerous </a:t>
            </a:r>
            <a:r>
              <a:rPr lang="en-US" sz="3200" dirty="0">
                <a:latin typeface="Franklin Gothic Medium" pitchFamily="34" charset="0"/>
                <a:cs typeface="Arial" charset="0"/>
              </a:rPr>
              <a:t>conflicts, the most harrowing operations, and the most deadly wars, occur in the head.”</a:t>
            </a:r>
          </a:p>
        </p:txBody>
      </p:sp>
      <p:sp>
        <p:nvSpPr>
          <p:cNvPr id="23559" name="Text Box 6"/>
          <p:cNvSpPr txBox="1">
            <a:spLocks noChangeArrowheads="1"/>
          </p:cNvSpPr>
          <p:nvPr/>
        </p:nvSpPr>
        <p:spPr bwMode="auto">
          <a:xfrm>
            <a:off x="3810000" y="5638800"/>
            <a:ext cx="49530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Franklin Gothic Medium" pitchFamily="34" charset="0"/>
                <a:cs typeface="Arial" charset="0"/>
              </a:rPr>
              <a:t>(Anthony Swafford, </a:t>
            </a:r>
            <a:r>
              <a:rPr lang="en-US" sz="2000" i="1">
                <a:latin typeface="Franklin Gothic Medium" pitchFamily="34" charset="0"/>
                <a:cs typeface="Arial" charset="0"/>
              </a:rPr>
              <a:t>Jarhead</a:t>
            </a:r>
            <a:r>
              <a:rPr lang="en-US" sz="2000">
                <a:latin typeface="Franklin Gothic Medium" pitchFamily="34" charset="0"/>
                <a:cs typeface="Arial" charset="0"/>
              </a:rPr>
              <a:t> from PBS video </a:t>
            </a:r>
            <a:r>
              <a:rPr lang="en-US" sz="2000" i="1">
                <a:latin typeface="Franklin Gothic Medium" pitchFamily="34" charset="0"/>
                <a:cs typeface="Arial" charset="0"/>
              </a:rPr>
              <a:t>Operation Homecoming</a:t>
            </a:r>
            <a:r>
              <a:rPr lang="en-US" sz="2000">
                <a:latin typeface="Franklin Gothic Medium" pitchFamily="34" charset="0"/>
                <a:cs typeface="Arial" charset="0"/>
              </a:rPr>
              <a:t>)</a:t>
            </a:r>
          </a:p>
        </p:txBody>
      </p:sp>
      <p:sp>
        <p:nvSpPr>
          <p:cNvPr id="23560" name="Text Box 14"/>
          <p:cNvSpPr txBox="1">
            <a:spLocks noChangeArrowheads="1"/>
          </p:cNvSpPr>
          <p:nvPr/>
        </p:nvSpPr>
        <p:spPr bwMode="auto">
          <a:xfrm rot="21426815" flipV="1">
            <a:off x="3429000" y="-1063625"/>
            <a:ext cx="44958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a:solidFill>
                  <a:srgbClr val="663300"/>
                </a:solidFill>
                <a:latin typeface="Stencil" pitchFamily="82" charset="0"/>
                <a:cs typeface="Arial" charset="0"/>
              </a:rPr>
              <a:t>Introduction</a:t>
            </a:r>
          </a:p>
        </p:txBody>
      </p:sp>
      <p:sp>
        <p:nvSpPr>
          <p:cNvPr id="2" name="Slide Number Placeholder 1"/>
          <p:cNvSpPr>
            <a:spLocks noGrp="1"/>
          </p:cNvSpPr>
          <p:nvPr>
            <p:ph type="sldNum" sz="quarter" idx="12"/>
          </p:nvPr>
        </p:nvSpPr>
        <p:spPr/>
        <p:txBody>
          <a:bodyPr/>
          <a:lstStyle/>
          <a:p>
            <a:fld id="{2E295B3F-66C3-4695-B48D-45348EBA2D5D}" type="slidenum">
              <a:rPr lang="en-US" smtClean="0"/>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7" name="Arc 3"/>
          <p:cNvSpPr>
            <a:spLocks/>
          </p:cNvSpPr>
          <p:nvPr/>
        </p:nvSpPr>
        <p:spPr bwMode="auto">
          <a:xfrm rot="10789050">
            <a:off x="4681538" y="2341102"/>
            <a:ext cx="792162" cy="1163637"/>
          </a:xfrm>
          <a:custGeom>
            <a:avLst/>
            <a:gdLst>
              <a:gd name="T0" fmla="*/ 1746246562 w 21600"/>
              <a:gd name="T1" fmla="*/ 0 h 24090"/>
              <a:gd name="T2" fmla="*/ 2147483647 w 21600"/>
              <a:gd name="T3" fmla="*/ 2147483647 h 24090"/>
              <a:gd name="T4" fmla="*/ 0 w 21600"/>
              <a:gd name="T5" fmla="*/ 2147483647 h 24090"/>
              <a:gd name="T6" fmla="*/ 0 60000 65536"/>
              <a:gd name="T7" fmla="*/ 0 60000 65536"/>
              <a:gd name="T8" fmla="*/ 0 60000 65536"/>
              <a:gd name="T9" fmla="*/ 0 w 21600"/>
              <a:gd name="T10" fmla="*/ 0 h 24090"/>
              <a:gd name="T11" fmla="*/ 21600 w 21600"/>
              <a:gd name="T12" fmla="*/ 24090 h 24090"/>
            </a:gdLst>
            <a:ahLst/>
            <a:cxnLst>
              <a:cxn ang="T6">
                <a:pos x="T0" y="T1"/>
              </a:cxn>
              <a:cxn ang="T7">
                <a:pos x="T2" y="T3"/>
              </a:cxn>
              <a:cxn ang="T8">
                <a:pos x="T4" y="T5"/>
              </a:cxn>
            </a:cxnLst>
            <a:rect l="T9" t="T10" r="T11" b="T12"/>
            <a:pathLst>
              <a:path w="21600" h="24090" fill="none" extrusionOk="0">
                <a:moveTo>
                  <a:pt x="5207" y="0"/>
                </a:moveTo>
                <a:cubicBezTo>
                  <a:pt x="14838" y="2392"/>
                  <a:pt x="21600" y="11039"/>
                  <a:pt x="21600" y="20963"/>
                </a:cubicBezTo>
                <a:cubicBezTo>
                  <a:pt x="21600" y="22009"/>
                  <a:pt x="21523" y="23054"/>
                  <a:pt x="21372" y="24090"/>
                </a:cubicBezTo>
              </a:path>
              <a:path w="21600" h="24090" stroke="0" extrusionOk="0">
                <a:moveTo>
                  <a:pt x="5207" y="0"/>
                </a:moveTo>
                <a:cubicBezTo>
                  <a:pt x="14838" y="2392"/>
                  <a:pt x="21600" y="11039"/>
                  <a:pt x="21600" y="20963"/>
                </a:cubicBezTo>
                <a:cubicBezTo>
                  <a:pt x="21600" y="22009"/>
                  <a:pt x="21523" y="23054"/>
                  <a:pt x="21372" y="24090"/>
                </a:cubicBezTo>
                <a:lnTo>
                  <a:pt x="0" y="20963"/>
                </a:lnTo>
                <a:close/>
              </a:path>
            </a:pathLst>
          </a:custGeom>
          <a:noFill/>
          <a:ln w="57150">
            <a:solidFill>
              <a:schemeClr val="tx1"/>
            </a:solidFill>
            <a:round/>
            <a:headEnd type="triangle" w="lg" len="lg"/>
            <a:tailEnd/>
          </a:ln>
          <a:effectLst>
            <a:outerShdw dist="38100" dir="2700000" algn="tl" rotWithShape="0">
              <a:srgbClr val="808080">
                <a:alpha val="39999"/>
              </a:srgbClr>
            </a:outerShdw>
          </a:effectLst>
        </p:spPr>
        <p:txBody>
          <a:bodyPr rot="10800000" wrap="none" anchor="ctr"/>
          <a:lstStyle/>
          <a:p>
            <a:pPr>
              <a:defRPr/>
            </a:pPr>
            <a:endParaRPr lang="en-US" sz="1800">
              <a:solidFill>
                <a:schemeClr val="bg1"/>
              </a:solidFill>
              <a:latin typeface="Times New Roman" pitchFamily="18" charset="0"/>
              <a:ea typeface="+mn-ea"/>
            </a:endParaRPr>
          </a:p>
        </p:txBody>
      </p:sp>
      <p:sp>
        <p:nvSpPr>
          <p:cNvPr id="2" name="Arc 3"/>
          <p:cNvSpPr>
            <a:spLocks/>
          </p:cNvSpPr>
          <p:nvPr/>
        </p:nvSpPr>
        <p:spPr bwMode="auto">
          <a:xfrm rot="10789050">
            <a:off x="4792663" y="2271252"/>
            <a:ext cx="3035300" cy="1352550"/>
          </a:xfrm>
          <a:custGeom>
            <a:avLst/>
            <a:gdLst>
              <a:gd name="T0" fmla="*/ 2147483647 w 21600"/>
              <a:gd name="T1" fmla="*/ 0 h 24090"/>
              <a:gd name="T2" fmla="*/ 2147483647 w 21600"/>
              <a:gd name="T3" fmla="*/ 2147483647 h 24090"/>
              <a:gd name="T4" fmla="*/ 0 w 21600"/>
              <a:gd name="T5" fmla="*/ 2147483647 h 24090"/>
              <a:gd name="T6" fmla="*/ 0 60000 65536"/>
              <a:gd name="T7" fmla="*/ 0 60000 65536"/>
              <a:gd name="T8" fmla="*/ 0 60000 65536"/>
              <a:gd name="T9" fmla="*/ 0 w 21600"/>
              <a:gd name="T10" fmla="*/ 0 h 24090"/>
              <a:gd name="T11" fmla="*/ 21600 w 21600"/>
              <a:gd name="T12" fmla="*/ 24090 h 24090"/>
            </a:gdLst>
            <a:ahLst/>
            <a:cxnLst>
              <a:cxn ang="T6">
                <a:pos x="T0" y="T1"/>
              </a:cxn>
              <a:cxn ang="T7">
                <a:pos x="T2" y="T3"/>
              </a:cxn>
              <a:cxn ang="T8">
                <a:pos x="T4" y="T5"/>
              </a:cxn>
            </a:cxnLst>
            <a:rect l="T9" t="T10" r="T11" b="T12"/>
            <a:pathLst>
              <a:path w="21600" h="24090" fill="none" extrusionOk="0">
                <a:moveTo>
                  <a:pt x="5207" y="0"/>
                </a:moveTo>
                <a:cubicBezTo>
                  <a:pt x="14838" y="2392"/>
                  <a:pt x="21600" y="11039"/>
                  <a:pt x="21600" y="20963"/>
                </a:cubicBezTo>
                <a:cubicBezTo>
                  <a:pt x="21600" y="22009"/>
                  <a:pt x="21523" y="23054"/>
                  <a:pt x="21372" y="24090"/>
                </a:cubicBezTo>
              </a:path>
              <a:path w="21600" h="24090" stroke="0" extrusionOk="0">
                <a:moveTo>
                  <a:pt x="5207" y="0"/>
                </a:moveTo>
                <a:cubicBezTo>
                  <a:pt x="14838" y="2392"/>
                  <a:pt x="21600" y="11039"/>
                  <a:pt x="21600" y="20963"/>
                </a:cubicBezTo>
                <a:cubicBezTo>
                  <a:pt x="21600" y="22009"/>
                  <a:pt x="21523" y="23054"/>
                  <a:pt x="21372" y="24090"/>
                </a:cubicBezTo>
                <a:lnTo>
                  <a:pt x="0" y="20963"/>
                </a:lnTo>
                <a:close/>
              </a:path>
            </a:pathLst>
          </a:custGeom>
          <a:noFill/>
          <a:ln w="57150">
            <a:solidFill>
              <a:schemeClr val="tx1"/>
            </a:solidFill>
            <a:round/>
            <a:headEnd type="triangle" w="lg" len="lg"/>
            <a:tailEnd/>
          </a:ln>
          <a:effectLst>
            <a:outerShdw dist="38100" dir="2700000" algn="tl" rotWithShape="0">
              <a:srgbClr val="808080">
                <a:alpha val="39999"/>
              </a:srgbClr>
            </a:outerShdw>
          </a:effectLst>
        </p:spPr>
        <p:txBody>
          <a:bodyPr rot="10800000" wrap="none" anchor="ctr"/>
          <a:lstStyle/>
          <a:p>
            <a:pPr>
              <a:defRPr/>
            </a:pPr>
            <a:endParaRPr lang="en-US" sz="1800">
              <a:solidFill>
                <a:schemeClr val="bg1"/>
              </a:solidFill>
              <a:latin typeface="Times New Roman" pitchFamily="18" charset="0"/>
              <a:ea typeface="+mn-ea"/>
            </a:endParaRPr>
          </a:p>
        </p:txBody>
      </p:sp>
      <p:sp>
        <p:nvSpPr>
          <p:cNvPr id="3" name="Arc 3"/>
          <p:cNvSpPr>
            <a:spLocks/>
          </p:cNvSpPr>
          <p:nvPr/>
        </p:nvSpPr>
        <p:spPr bwMode="auto">
          <a:xfrm rot="10810950" flipH="1">
            <a:off x="3860800" y="2276014"/>
            <a:ext cx="695325" cy="1228725"/>
          </a:xfrm>
          <a:custGeom>
            <a:avLst/>
            <a:gdLst>
              <a:gd name="T0" fmla="*/ 1532778511 w 21600"/>
              <a:gd name="T1" fmla="*/ 0 h 24090"/>
              <a:gd name="T2" fmla="*/ 2147483647 w 21600"/>
              <a:gd name="T3" fmla="*/ 2147483647 h 24090"/>
              <a:gd name="T4" fmla="*/ 0 w 21600"/>
              <a:gd name="T5" fmla="*/ 2147483647 h 24090"/>
              <a:gd name="T6" fmla="*/ 0 60000 65536"/>
              <a:gd name="T7" fmla="*/ 0 60000 65536"/>
              <a:gd name="T8" fmla="*/ 0 60000 65536"/>
              <a:gd name="T9" fmla="*/ 0 w 21600"/>
              <a:gd name="T10" fmla="*/ 0 h 24090"/>
              <a:gd name="T11" fmla="*/ 21600 w 21600"/>
              <a:gd name="T12" fmla="*/ 24090 h 24090"/>
            </a:gdLst>
            <a:ahLst/>
            <a:cxnLst>
              <a:cxn ang="T6">
                <a:pos x="T0" y="T1"/>
              </a:cxn>
              <a:cxn ang="T7">
                <a:pos x="T2" y="T3"/>
              </a:cxn>
              <a:cxn ang="T8">
                <a:pos x="T4" y="T5"/>
              </a:cxn>
            </a:cxnLst>
            <a:rect l="T9" t="T10" r="T11" b="T12"/>
            <a:pathLst>
              <a:path w="21600" h="24090" fill="none" extrusionOk="0">
                <a:moveTo>
                  <a:pt x="5207" y="0"/>
                </a:moveTo>
                <a:cubicBezTo>
                  <a:pt x="14838" y="2392"/>
                  <a:pt x="21600" y="11039"/>
                  <a:pt x="21600" y="20963"/>
                </a:cubicBezTo>
                <a:cubicBezTo>
                  <a:pt x="21600" y="22009"/>
                  <a:pt x="21523" y="23054"/>
                  <a:pt x="21372" y="24090"/>
                </a:cubicBezTo>
              </a:path>
              <a:path w="21600" h="24090" stroke="0" extrusionOk="0">
                <a:moveTo>
                  <a:pt x="5207" y="0"/>
                </a:moveTo>
                <a:cubicBezTo>
                  <a:pt x="14838" y="2392"/>
                  <a:pt x="21600" y="11039"/>
                  <a:pt x="21600" y="20963"/>
                </a:cubicBezTo>
                <a:cubicBezTo>
                  <a:pt x="21600" y="22009"/>
                  <a:pt x="21523" y="23054"/>
                  <a:pt x="21372" y="24090"/>
                </a:cubicBezTo>
                <a:lnTo>
                  <a:pt x="0" y="20963"/>
                </a:lnTo>
                <a:close/>
              </a:path>
            </a:pathLst>
          </a:custGeom>
          <a:noFill/>
          <a:ln w="57150">
            <a:solidFill>
              <a:schemeClr val="tx1"/>
            </a:solidFill>
            <a:round/>
            <a:headEnd type="triangle" w="lg" len="lg"/>
            <a:tailEnd/>
          </a:ln>
          <a:effectLst>
            <a:outerShdw dist="38100" dir="2700000" algn="tl" rotWithShape="0">
              <a:srgbClr val="808080">
                <a:alpha val="39999"/>
              </a:srgbClr>
            </a:outerShdw>
          </a:effectLst>
        </p:spPr>
        <p:txBody>
          <a:bodyPr rot="10800000" wrap="none" anchor="ctr"/>
          <a:lstStyle/>
          <a:p>
            <a:pPr>
              <a:defRPr/>
            </a:pPr>
            <a:endParaRPr lang="en-US" sz="1800">
              <a:solidFill>
                <a:schemeClr val="bg1"/>
              </a:solidFill>
              <a:latin typeface="Times New Roman" pitchFamily="18" charset="0"/>
              <a:ea typeface="+mn-ea"/>
            </a:endParaRPr>
          </a:p>
        </p:txBody>
      </p:sp>
      <p:sp>
        <p:nvSpPr>
          <p:cNvPr id="4" name="Arc 3"/>
          <p:cNvSpPr>
            <a:spLocks/>
          </p:cNvSpPr>
          <p:nvPr/>
        </p:nvSpPr>
        <p:spPr bwMode="auto">
          <a:xfrm rot="10810950" flipH="1">
            <a:off x="1447800" y="2358564"/>
            <a:ext cx="2994025" cy="1290638"/>
          </a:xfrm>
          <a:custGeom>
            <a:avLst/>
            <a:gdLst>
              <a:gd name="T0" fmla="*/ 2147483647 w 21600"/>
              <a:gd name="T1" fmla="*/ 0 h 24090"/>
              <a:gd name="T2" fmla="*/ 2147483647 w 21600"/>
              <a:gd name="T3" fmla="*/ 2147483647 h 24090"/>
              <a:gd name="T4" fmla="*/ 0 w 21600"/>
              <a:gd name="T5" fmla="*/ 2147483647 h 24090"/>
              <a:gd name="T6" fmla="*/ 0 60000 65536"/>
              <a:gd name="T7" fmla="*/ 0 60000 65536"/>
              <a:gd name="T8" fmla="*/ 0 60000 65536"/>
              <a:gd name="T9" fmla="*/ 0 w 21600"/>
              <a:gd name="T10" fmla="*/ 0 h 24090"/>
              <a:gd name="T11" fmla="*/ 21600 w 21600"/>
              <a:gd name="T12" fmla="*/ 24090 h 24090"/>
            </a:gdLst>
            <a:ahLst/>
            <a:cxnLst>
              <a:cxn ang="T6">
                <a:pos x="T0" y="T1"/>
              </a:cxn>
              <a:cxn ang="T7">
                <a:pos x="T2" y="T3"/>
              </a:cxn>
              <a:cxn ang="T8">
                <a:pos x="T4" y="T5"/>
              </a:cxn>
            </a:cxnLst>
            <a:rect l="T9" t="T10" r="T11" b="T12"/>
            <a:pathLst>
              <a:path w="21600" h="24090" fill="none" extrusionOk="0">
                <a:moveTo>
                  <a:pt x="5207" y="0"/>
                </a:moveTo>
                <a:cubicBezTo>
                  <a:pt x="14838" y="2392"/>
                  <a:pt x="21600" y="11039"/>
                  <a:pt x="21600" y="20963"/>
                </a:cubicBezTo>
                <a:cubicBezTo>
                  <a:pt x="21600" y="22009"/>
                  <a:pt x="21523" y="23054"/>
                  <a:pt x="21372" y="24090"/>
                </a:cubicBezTo>
              </a:path>
              <a:path w="21600" h="24090" stroke="0" extrusionOk="0">
                <a:moveTo>
                  <a:pt x="5207" y="0"/>
                </a:moveTo>
                <a:cubicBezTo>
                  <a:pt x="14838" y="2392"/>
                  <a:pt x="21600" y="11039"/>
                  <a:pt x="21600" y="20963"/>
                </a:cubicBezTo>
                <a:cubicBezTo>
                  <a:pt x="21600" y="22009"/>
                  <a:pt x="21523" y="23054"/>
                  <a:pt x="21372" y="24090"/>
                </a:cubicBezTo>
                <a:lnTo>
                  <a:pt x="0" y="20963"/>
                </a:lnTo>
                <a:close/>
              </a:path>
            </a:pathLst>
          </a:custGeom>
          <a:noFill/>
          <a:ln w="57150">
            <a:solidFill>
              <a:schemeClr val="tx1"/>
            </a:solidFill>
            <a:round/>
            <a:headEnd type="triangle" w="lg" len="lg"/>
            <a:tailEnd/>
          </a:ln>
          <a:effectLst>
            <a:outerShdw dist="38100" dir="2700000" algn="tl" rotWithShape="0">
              <a:srgbClr val="808080">
                <a:alpha val="39999"/>
              </a:srgbClr>
            </a:outerShdw>
          </a:effectLst>
        </p:spPr>
        <p:txBody>
          <a:bodyPr rot="10800000" wrap="none" anchor="ctr"/>
          <a:lstStyle/>
          <a:p>
            <a:pPr>
              <a:defRPr/>
            </a:pPr>
            <a:endParaRPr lang="en-US" sz="1800">
              <a:solidFill>
                <a:schemeClr val="bg1"/>
              </a:solidFill>
              <a:latin typeface="Times New Roman" pitchFamily="18" charset="0"/>
              <a:ea typeface="+mn-ea"/>
            </a:endParaRPr>
          </a:p>
        </p:txBody>
      </p:sp>
      <p:sp>
        <p:nvSpPr>
          <p:cNvPr id="241672" name="Text Box 5"/>
          <p:cNvSpPr txBox="1">
            <a:spLocks noChangeArrowheads="1"/>
          </p:cNvSpPr>
          <p:nvPr/>
        </p:nvSpPr>
        <p:spPr bwMode="auto">
          <a:xfrm>
            <a:off x="206375" y="4768389"/>
            <a:ext cx="2098675" cy="1190625"/>
          </a:xfrm>
          <a:prstGeom prst="rect">
            <a:avLst/>
          </a:prstGeom>
          <a:noFill/>
          <a:ln w="9525">
            <a:noFill/>
            <a:miter lim="800000"/>
            <a:headEnd/>
            <a:tailEnd/>
          </a:ln>
          <a:effectLst>
            <a:outerShdw dist="17961" dir="2700000" algn="ctr" rotWithShape="0">
              <a:schemeClr val="bg2"/>
            </a:outerShdw>
          </a:effectLst>
        </p:spPr>
        <p:txBody>
          <a:bodyPr>
            <a:spAutoFit/>
          </a:bodyPr>
          <a:lstStyle/>
          <a:p>
            <a:pPr marL="342900" indent="-342900" eaLnBrk="1" hangingPunct="1">
              <a:spcBef>
                <a:spcPct val="20000"/>
              </a:spcBef>
              <a:buClr>
                <a:schemeClr val="hlink"/>
              </a:buClr>
              <a:buSzPct val="125000"/>
              <a:buFont typeface="Wingdings" pitchFamily="2" charset="2"/>
              <a:buChar char="§"/>
              <a:defRPr/>
            </a:pPr>
            <a:r>
              <a:rPr lang="en-US" sz="1800" dirty="0">
                <a:latin typeface="Arial Narrow" pitchFamily="34" charset="0"/>
                <a:ea typeface="Arial Unicode MS" pitchFamily="34" charset="-128"/>
                <a:cs typeface="Arial Unicode MS" pitchFamily="34" charset="-128"/>
              </a:rPr>
              <a:t>Events that provoke terror, horror, or helplessness</a:t>
            </a:r>
          </a:p>
        </p:txBody>
      </p:sp>
      <p:sp>
        <p:nvSpPr>
          <p:cNvPr id="241674" name="Text Box 9"/>
          <p:cNvSpPr txBox="1">
            <a:spLocks noChangeArrowheads="1"/>
          </p:cNvSpPr>
          <p:nvPr/>
        </p:nvSpPr>
        <p:spPr bwMode="auto">
          <a:xfrm>
            <a:off x="4656138" y="4768389"/>
            <a:ext cx="2125662" cy="1465263"/>
          </a:xfrm>
          <a:prstGeom prst="rect">
            <a:avLst/>
          </a:prstGeom>
          <a:noFill/>
          <a:ln w="9525">
            <a:noFill/>
            <a:miter lim="800000"/>
            <a:headEnd/>
            <a:tailEnd/>
          </a:ln>
          <a:effectLst>
            <a:outerShdw dist="17961" dir="2700000" algn="ctr" rotWithShape="0">
              <a:schemeClr val="bg2"/>
            </a:outerShdw>
          </a:effectLst>
        </p:spPr>
        <p:txBody>
          <a:bodyPr>
            <a:spAutoFit/>
          </a:bodyPr>
          <a:lstStyle/>
          <a:p>
            <a:pPr marL="342900" indent="-342900" eaLnBrk="1" hangingPunct="1">
              <a:spcBef>
                <a:spcPct val="20000"/>
              </a:spcBef>
              <a:buClr>
                <a:schemeClr val="hlink"/>
              </a:buClr>
              <a:buSzPct val="125000"/>
              <a:buFont typeface="Wingdings" pitchFamily="2" charset="2"/>
              <a:buChar char="§"/>
              <a:defRPr/>
            </a:pPr>
            <a:r>
              <a:rPr lang="en-US" sz="1800" dirty="0">
                <a:latin typeface="Arial Narrow" pitchFamily="34" charset="0"/>
                <a:ea typeface="Arial Unicode MS" pitchFamily="34" charset="-128"/>
                <a:cs typeface="Arial Unicode MS" pitchFamily="34" charset="-128"/>
              </a:rPr>
              <a:t>Death or injury of others who are loved and with whom one identifies</a:t>
            </a:r>
          </a:p>
        </p:txBody>
      </p:sp>
      <p:sp>
        <p:nvSpPr>
          <p:cNvPr id="241676" name="Text Box 13"/>
          <p:cNvSpPr txBox="1">
            <a:spLocks noChangeArrowheads="1"/>
          </p:cNvSpPr>
          <p:nvPr/>
        </p:nvSpPr>
        <p:spPr bwMode="auto">
          <a:xfrm>
            <a:off x="2368550" y="4768389"/>
            <a:ext cx="2262188" cy="915988"/>
          </a:xfrm>
          <a:prstGeom prst="rect">
            <a:avLst/>
          </a:prstGeom>
          <a:noFill/>
          <a:ln w="9525">
            <a:noFill/>
            <a:miter lim="800000"/>
            <a:headEnd/>
            <a:tailEnd/>
          </a:ln>
          <a:effectLst>
            <a:outerShdw dist="17961" dir="2700000" algn="ctr" rotWithShape="0">
              <a:schemeClr val="bg2"/>
            </a:outerShdw>
          </a:effectLst>
        </p:spPr>
        <p:txBody>
          <a:bodyPr>
            <a:spAutoFit/>
          </a:bodyPr>
          <a:lstStyle/>
          <a:p>
            <a:pPr marL="342900" indent="-342900" eaLnBrk="1" hangingPunct="1">
              <a:spcBef>
                <a:spcPct val="20000"/>
              </a:spcBef>
              <a:buClr>
                <a:schemeClr val="hlink"/>
              </a:buClr>
              <a:buSzPct val="125000"/>
              <a:buFont typeface="Wingdings" pitchFamily="2" charset="2"/>
              <a:buChar char="§"/>
              <a:defRPr/>
            </a:pPr>
            <a:r>
              <a:rPr lang="en-US" sz="1800" dirty="0">
                <a:latin typeface="Arial Narrow" pitchFamily="34" charset="0"/>
                <a:ea typeface="Arial Unicode MS" pitchFamily="34" charset="-128"/>
                <a:cs typeface="Arial Unicode MS" pitchFamily="34" charset="-128"/>
              </a:rPr>
              <a:t>Accumulation of stress from all sources over time</a:t>
            </a:r>
          </a:p>
        </p:txBody>
      </p:sp>
      <p:sp>
        <p:nvSpPr>
          <p:cNvPr id="241680" name="Text Box 9"/>
          <p:cNvSpPr txBox="1">
            <a:spLocks noChangeArrowheads="1"/>
          </p:cNvSpPr>
          <p:nvPr/>
        </p:nvSpPr>
        <p:spPr bwMode="auto">
          <a:xfrm>
            <a:off x="7064375" y="4768389"/>
            <a:ext cx="1927225" cy="1465263"/>
          </a:xfrm>
          <a:prstGeom prst="rect">
            <a:avLst/>
          </a:prstGeom>
          <a:noFill/>
          <a:ln w="9525">
            <a:noFill/>
            <a:miter lim="800000"/>
            <a:headEnd/>
            <a:tailEnd/>
          </a:ln>
          <a:effectLst>
            <a:outerShdw dist="17961" dir="2700000" algn="ctr" rotWithShape="0">
              <a:schemeClr val="bg2"/>
            </a:outerShdw>
          </a:effectLst>
        </p:spPr>
        <p:txBody>
          <a:bodyPr>
            <a:spAutoFit/>
          </a:bodyPr>
          <a:lstStyle/>
          <a:p>
            <a:pPr marL="342900" indent="-342900" eaLnBrk="1" hangingPunct="1">
              <a:spcBef>
                <a:spcPct val="20000"/>
              </a:spcBef>
              <a:buClr>
                <a:schemeClr val="hlink"/>
              </a:buClr>
              <a:buSzPct val="125000"/>
              <a:buFont typeface="Wingdings" pitchFamily="2" charset="2"/>
              <a:buChar char="§"/>
              <a:defRPr/>
            </a:pPr>
            <a:r>
              <a:rPr lang="en-US" sz="1800" dirty="0">
                <a:latin typeface="Arial Narrow" pitchFamily="34" charset="0"/>
                <a:ea typeface="Arial Unicode MS" pitchFamily="34" charset="-128"/>
                <a:cs typeface="Arial Unicode MS" pitchFamily="34" charset="-128"/>
              </a:rPr>
              <a:t>Events that contradict deeply held moral values and beliefs</a:t>
            </a:r>
          </a:p>
        </p:txBody>
      </p:sp>
      <p:sp>
        <p:nvSpPr>
          <p:cNvPr id="748548" name="Oval 4"/>
          <p:cNvSpPr>
            <a:spLocks noChangeArrowheads="1"/>
          </p:cNvSpPr>
          <p:nvPr/>
        </p:nvSpPr>
        <p:spPr bwMode="auto">
          <a:xfrm>
            <a:off x="336550" y="3577764"/>
            <a:ext cx="1919288" cy="1031875"/>
          </a:xfrm>
          <a:prstGeom prst="ellipse">
            <a:avLst/>
          </a:prstGeom>
          <a:solidFill>
            <a:srgbClr val="CC5300"/>
          </a:solidFill>
          <a:ln w="19050">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342900" indent="-342900" algn="ctr" eaLnBrk="1" hangingPunct="1">
              <a:buClr>
                <a:srgbClr val="FF0000"/>
              </a:buClr>
              <a:defRPr/>
            </a:pPr>
            <a:endParaRPr lang="en-US" sz="2800">
              <a:effectLst>
                <a:outerShdw blurRad="38100" dist="38100" dir="2700000" algn="tl">
                  <a:srgbClr val="000000"/>
                </a:outerShdw>
              </a:effectLst>
              <a:latin typeface="Tahoma" pitchFamily="34" charset="0"/>
              <a:ea typeface="Arial Unicode MS" pitchFamily="34" charset="-128"/>
              <a:cs typeface="Arial" pitchFamily="34" charset="0"/>
            </a:endParaRPr>
          </a:p>
        </p:txBody>
      </p:sp>
      <p:sp>
        <p:nvSpPr>
          <p:cNvPr id="20482" name="Rectangle 2"/>
          <p:cNvSpPr>
            <a:spLocks noChangeArrowheads="1"/>
          </p:cNvSpPr>
          <p:nvPr/>
        </p:nvSpPr>
        <p:spPr bwMode="auto">
          <a:xfrm>
            <a:off x="485775" y="3693652"/>
            <a:ext cx="1587500" cy="827087"/>
          </a:xfrm>
          <a:prstGeom prst="rect">
            <a:avLst/>
          </a:prstGeom>
          <a:noFill/>
          <a:ln w="9525">
            <a:noFill/>
            <a:miter lim="800000"/>
            <a:headEnd/>
            <a:tailEnd/>
          </a:ln>
          <a:effectLst>
            <a:outerShdw dist="17961" dir="2700000" algn="ctr" rotWithShape="0">
              <a:schemeClr val="bg2"/>
            </a:outerShdw>
          </a:effectLst>
        </p:spPr>
        <p:txBody>
          <a:bodyPr lIns="90000" tIns="46800" rIns="90000" bIns="46800" anchor="ctr"/>
          <a:lstStyle/>
          <a:p>
            <a:pPr algn="ctr" eaLnBrk="1" hangingPunct="1">
              <a:lnSpc>
                <a:spcPct val="75000"/>
              </a:lnSpc>
              <a:defRPr/>
            </a:pPr>
            <a:r>
              <a:rPr lang="en-US" sz="2800" dirty="0">
                <a:effectLst>
                  <a:outerShdw blurRad="38100" dist="38100" dir="2700000" algn="tl">
                    <a:srgbClr val="000000">
                      <a:alpha val="43137"/>
                    </a:srgbClr>
                  </a:outerShdw>
                </a:effectLst>
                <a:latin typeface="Tahoma" pitchFamily="34" charset="0"/>
                <a:ea typeface="+mn-ea"/>
              </a:rPr>
              <a:t>Life threat</a:t>
            </a:r>
          </a:p>
        </p:txBody>
      </p:sp>
      <p:sp>
        <p:nvSpPr>
          <p:cNvPr id="241685" name="Rectangle 21"/>
          <p:cNvSpPr>
            <a:spLocks noChangeArrowheads="1"/>
          </p:cNvSpPr>
          <p:nvPr/>
        </p:nvSpPr>
        <p:spPr bwMode="auto">
          <a:xfrm>
            <a:off x="1846263" y="1956927"/>
            <a:ext cx="5451475" cy="823912"/>
          </a:xfrm>
          <a:prstGeom prst="rect">
            <a:avLst/>
          </a:prstGeom>
          <a:solidFill>
            <a:srgbClr val="CC9B00"/>
          </a:solidFill>
          <a:ln w="9525">
            <a:no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ctr" eaLnBrk="1" hangingPunct="1">
              <a:lnSpc>
                <a:spcPct val="85000"/>
              </a:lnSpc>
              <a:defRPr/>
            </a:pPr>
            <a:r>
              <a:rPr lang="en-US" sz="2800" dirty="0">
                <a:effectLst>
                  <a:outerShdw blurRad="38100" dist="38100" dir="2700000" algn="tl">
                    <a:srgbClr val="000000"/>
                  </a:outerShdw>
                </a:effectLst>
                <a:latin typeface="Arial Narrow" pitchFamily="34" charset="0"/>
                <a:ea typeface="+mn-ea"/>
              </a:rPr>
              <a:t>INTENSE OR PROLONGED STRESS</a:t>
            </a:r>
          </a:p>
        </p:txBody>
      </p:sp>
      <p:sp>
        <p:nvSpPr>
          <p:cNvPr id="5" name="Oval 4"/>
          <p:cNvSpPr>
            <a:spLocks noChangeArrowheads="1"/>
          </p:cNvSpPr>
          <p:nvPr/>
        </p:nvSpPr>
        <p:spPr bwMode="auto">
          <a:xfrm>
            <a:off x="2532063" y="3579352"/>
            <a:ext cx="1919287" cy="1031875"/>
          </a:xfrm>
          <a:prstGeom prst="ellipse">
            <a:avLst/>
          </a:prstGeom>
          <a:solidFill>
            <a:srgbClr val="CC5300"/>
          </a:solidFill>
          <a:ln w="19050">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342900" indent="-342900" algn="ctr" eaLnBrk="1" hangingPunct="1">
              <a:buClr>
                <a:srgbClr val="FF0000"/>
              </a:buClr>
              <a:defRPr/>
            </a:pPr>
            <a:endParaRPr lang="en-US" sz="2800">
              <a:effectLst>
                <a:outerShdw blurRad="38100" dist="38100" dir="2700000" algn="tl">
                  <a:srgbClr val="000000"/>
                </a:outerShdw>
              </a:effectLst>
              <a:latin typeface="Tahoma" pitchFamily="34" charset="0"/>
              <a:ea typeface="Arial Unicode MS" pitchFamily="34" charset="-128"/>
              <a:cs typeface="Arial" pitchFamily="34" charset="0"/>
            </a:endParaRPr>
          </a:p>
        </p:txBody>
      </p:sp>
      <p:sp>
        <p:nvSpPr>
          <p:cNvPr id="6" name="Rectangle 2"/>
          <p:cNvSpPr>
            <a:spLocks noChangeArrowheads="1"/>
          </p:cNvSpPr>
          <p:nvPr/>
        </p:nvSpPr>
        <p:spPr bwMode="auto">
          <a:xfrm>
            <a:off x="2713038" y="3726989"/>
            <a:ext cx="1587500" cy="827088"/>
          </a:xfrm>
          <a:prstGeom prst="rect">
            <a:avLst/>
          </a:prstGeom>
          <a:noFill/>
          <a:ln w="9525">
            <a:noFill/>
            <a:miter lim="800000"/>
            <a:headEnd/>
            <a:tailEnd/>
          </a:ln>
          <a:effectLst/>
        </p:spPr>
        <p:txBody>
          <a:bodyPr lIns="90000" tIns="46800" rIns="90000" bIns="46800" anchor="ctr"/>
          <a:lstStyle/>
          <a:p>
            <a:pPr algn="ctr" eaLnBrk="1" hangingPunct="1">
              <a:lnSpc>
                <a:spcPct val="75000"/>
              </a:lnSpc>
              <a:defRPr/>
            </a:pPr>
            <a:r>
              <a:rPr lang="en-US" sz="2800" dirty="0">
                <a:effectLst>
                  <a:outerShdw blurRad="38100" dist="38100" dir="2700000" algn="tl">
                    <a:srgbClr val="000000">
                      <a:alpha val="43137"/>
                    </a:srgbClr>
                  </a:outerShdw>
                </a:effectLst>
                <a:latin typeface="Tahoma" pitchFamily="34" charset="0"/>
                <a:ea typeface="+mn-ea"/>
              </a:rPr>
              <a:t>Wear &amp; tear</a:t>
            </a:r>
          </a:p>
        </p:txBody>
      </p:sp>
      <p:sp>
        <p:nvSpPr>
          <p:cNvPr id="7" name="Oval 4"/>
          <p:cNvSpPr>
            <a:spLocks noChangeArrowheads="1"/>
          </p:cNvSpPr>
          <p:nvPr/>
        </p:nvSpPr>
        <p:spPr bwMode="auto">
          <a:xfrm>
            <a:off x="4727575" y="3579352"/>
            <a:ext cx="1919288" cy="1031875"/>
          </a:xfrm>
          <a:prstGeom prst="ellipse">
            <a:avLst/>
          </a:prstGeom>
          <a:solidFill>
            <a:srgbClr val="CC5300"/>
          </a:solidFill>
          <a:ln w="19050">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342900" indent="-342900" algn="ctr" eaLnBrk="1" hangingPunct="1">
              <a:buClr>
                <a:srgbClr val="FF0000"/>
              </a:buClr>
              <a:defRPr/>
            </a:pPr>
            <a:endParaRPr lang="en-US" sz="2800">
              <a:effectLst>
                <a:outerShdw blurRad="38100" dist="38100" dir="2700000" algn="tl">
                  <a:srgbClr val="000000"/>
                </a:outerShdw>
              </a:effectLst>
              <a:latin typeface="Tahoma" pitchFamily="34" charset="0"/>
              <a:ea typeface="Arial Unicode MS" pitchFamily="34" charset="-128"/>
              <a:cs typeface="Arial" pitchFamily="34" charset="0"/>
            </a:endParaRPr>
          </a:p>
        </p:txBody>
      </p:sp>
      <p:sp>
        <p:nvSpPr>
          <p:cNvPr id="8" name="Rectangle 2"/>
          <p:cNvSpPr>
            <a:spLocks noChangeArrowheads="1"/>
          </p:cNvSpPr>
          <p:nvPr/>
        </p:nvSpPr>
        <p:spPr bwMode="auto">
          <a:xfrm>
            <a:off x="4892675" y="3695239"/>
            <a:ext cx="1587500" cy="827088"/>
          </a:xfrm>
          <a:prstGeom prst="rect">
            <a:avLst/>
          </a:prstGeom>
          <a:noFill/>
          <a:ln w="9525">
            <a:noFill/>
            <a:miter lim="800000"/>
            <a:headEnd/>
            <a:tailEnd/>
          </a:ln>
          <a:effectLst/>
        </p:spPr>
        <p:txBody>
          <a:bodyPr lIns="90000" tIns="46800" rIns="90000" bIns="46800" anchor="ctr"/>
          <a:lstStyle/>
          <a:p>
            <a:pPr algn="ctr" eaLnBrk="1" hangingPunct="1">
              <a:lnSpc>
                <a:spcPct val="75000"/>
              </a:lnSpc>
              <a:defRPr/>
            </a:pPr>
            <a:r>
              <a:rPr lang="en-US" sz="2800" dirty="0">
                <a:effectLst>
                  <a:outerShdw blurRad="38100" dist="38100" dir="2700000" algn="tl">
                    <a:srgbClr val="000000">
                      <a:alpha val="43137"/>
                    </a:srgbClr>
                  </a:outerShdw>
                </a:effectLst>
                <a:latin typeface="Tahoma" pitchFamily="34" charset="0"/>
                <a:ea typeface="+mn-ea"/>
              </a:rPr>
              <a:t>Loss</a:t>
            </a:r>
          </a:p>
        </p:txBody>
      </p:sp>
      <p:sp>
        <p:nvSpPr>
          <p:cNvPr id="9" name="Oval 4"/>
          <p:cNvSpPr>
            <a:spLocks noChangeArrowheads="1"/>
          </p:cNvSpPr>
          <p:nvPr/>
        </p:nvSpPr>
        <p:spPr bwMode="auto">
          <a:xfrm>
            <a:off x="7131050" y="3546014"/>
            <a:ext cx="1919287" cy="1031876"/>
          </a:xfrm>
          <a:prstGeom prst="ellipse">
            <a:avLst/>
          </a:prstGeom>
          <a:solidFill>
            <a:srgbClr val="CC5300"/>
          </a:solidFill>
          <a:ln w="19050">
            <a:no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342900" indent="-342900" algn="ctr" eaLnBrk="1" hangingPunct="1">
              <a:buClr>
                <a:srgbClr val="FF0000"/>
              </a:buClr>
              <a:defRPr/>
            </a:pPr>
            <a:endParaRPr lang="en-US" sz="2800">
              <a:effectLst>
                <a:outerShdw blurRad="38100" dist="38100" dir="2700000" algn="tl">
                  <a:srgbClr val="000000"/>
                </a:outerShdw>
              </a:effectLst>
              <a:latin typeface="Tahoma" pitchFamily="34" charset="0"/>
              <a:ea typeface="Arial Unicode MS" pitchFamily="34" charset="-128"/>
              <a:cs typeface="Arial" pitchFamily="34" charset="0"/>
            </a:endParaRPr>
          </a:p>
        </p:txBody>
      </p:sp>
      <p:sp>
        <p:nvSpPr>
          <p:cNvPr id="10" name="Rectangle 2"/>
          <p:cNvSpPr>
            <a:spLocks noChangeArrowheads="1"/>
          </p:cNvSpPr>
          <p:nvPr/>
        </p:nvSpPr>
        <p:spPr bwMode="auto">
          <a:xfrm>
            <a:off x="7088188" y="3695239"/>
            <a:ext cx="1587500" cy="827088"/>
          </a:xfrm>
          <a:prstGeom prst="rect">
            <a:avLst/>
          </a:prstGeom>
          <a:noFill/>
          <a:ln w="9525">
            <a:noFill/>
            <a:miter lim="800000"/>
            <a:headEnd/>
            <a:tailEnd/>
          </a:ln>
          <a:effectLst/>
        </p:spPr>
        <p:txBody>
          <a:bodyPr lIns="90000" tIns="46800" rIns="90000" bIns="46800" anchor="ctr"/>
          <a:lstStyle/>
          <a:p>
            <a:pPr algn="ctr" eaLnBrk="1" hangingPunct="1">
              <a:lnSpc>
                <a:spcPct val="75000"/>
              </a:lnSpc>
              <a:defRPr/>
            </a:pPr>
            <a:r>
              <a:rPr lang="en-US" sz="2800" dirty="0">
                <a:effectLst>
                  <a:outerShdw blurRad="38100" dist="38100" dir="2700000" algn="tl">
                    <a:srgbClr val="000000">
                      <a:alpha val="43137"/>
                    </a:srgbClr>
                  </a:outerShdw>
                </a:effectLst>
                <a:latin typeface="Tahoma" pitchFamily="34" charset="0"/>
                <a:ea typeface="+mn-ea"/>
              </a:rPr>
              <a:t>Inner conflict</a:t>
            </a:r>
          </a:p>
        </p:txBody>
      </p:sp>
      <p:sp>
        <p:nvSpPr>
          <p:cNvPr id="20" name="Slide Number Placeholder 6"/>
          <p:cNvSpPr txBox="1">
            <a:spLocks noGrp="1"/>
          </p:cNvSpPr>
          <p:nvPr/>
        </p:nvSpPr>
        <p:spPr bwMode="auto">
          <a:xfrm>
            <a:off x="-762000" y="6381750"/>
            <a:ext cx="304800" cy="476250"/>
          </a:xfrm>
          <a:prstGeom prst="rect">
            <a:avLst/>
          </a:prstGeom>
          <a:noFill/>
          <a:ln>
            <a:miter lim="800000"/>
            <a:headEnd/>
            <a:tailEnd/>
          </a:ln>
        </p:spPr>
        <p:txBody>
          <a:bodyPr anchor="b"/>
          <a:lstStyle/>
          <a:p>
            <a:pPr eaLnBrk="1" hangingPunct="1">
              <a:defRPr/>
            </a:pPr>
            <a:fld id="{BBDF9D45-270D-433F-AE38-2983014AAA60}" type="slidenum">
              <a:rPr lang="en-US" sz="1400">
                <a:effectLst>
                  <a:outerShdw blurRad="38100" dist="38100" dir="2700000" algn="tl">
                    <a:srgbClr val="000000"/>
                  </a:outerShdw>
                </a:effectLst>
                <a:ea typeface="+mn-ea"/>
              </a:rPr>
              <a:pPr eaLnBrk="1" hangingPunct="1">
                <a:defRPr/>
              </a:pPr>
              <a:t>15</a:t>
            </a:fld>
            <a:endParaRPr lang="en-US" sz="1400" dirty="0">
              <a:effectLst>
                <a:outerShdw blurRad="38100" dist="38100" dir="2700000" algn="tl">
                  <a:srgbClr val="000000"/>
                </a:outerShdw>
              </a:effectLst>
              <a:ea typeface="+mn-ea"/>
            </a:endParaRPr>
          </a:p>
        </p:txBody>
      </p:sp>
      <p:sp>
        <p:nvSpPr>
          <p:cNvPr id="23" name="Title 22"/>
          <p:cNvSpPr>
            <a:spLocks noGrp="1"/>
          </p:cNvSpPr>
          <p:nvPr>
            <p:ph type="title"/>
          </p:nvPr>
        </p:nvSpPr>
        <p:spPr/>
        <p:txBody>
          <a:bodyPr/>
          <a:lstStyle/>
          <a:p>
            <a:r>
              <a:rPr lang="en-US" dirty="0" smtClean="0"/>
              <a:t>Four Causes of Stress Injury</a:t>
            </a:r>
            <a:endParaRPr lang="en-US" dirty="0"/>
          </a:p>
        </p:txBody>
      </p:sp>
      <p:sp>
        <p:nvSpPr>
          <p:cNvPr id="22" name="Slide Number Placeholder 1"/>
          <p:cNvSpPr>
            <a:spLocks noGrp="1"/>
          </p:cNvSpPr>
          <p:nvPr>
            <p:ph type="sldNum" sz="quarter" idx="4294967295"/>
          </p:nvPr>
        </p:nvSpPr>
        <p:spPr>
          <a:xfrm>
            <a:off x="7924800" y="6245225"/>
            <a:ext cx="762000" cy="476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AB6375F6-E83A-244B-95D0-CAAE0853475E}" type="slidenum">
              <a:rPr lang="en-US" sz="1000"/>
              <a:pPr/>
              <a:t>15</a:t>
            </a:fld>
            <a:endParaRPr lang="en-US" sz="1000"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t> PTSD Symptoms Overview</a:t>
            </a:r>
          </a:p>
        </p:txBody>
      </p:sp>
      <p:sp>
        <p:nvSpPr>
          <p:cNvPr id="3" name="Content Placeholder 2"/>
          <p:cNvSpPr>
            <a:spLocks noGrp="1"/>
          </p:cNvSpPr>
          <p:nvPr>
            <p:ph idx="1"/>
          </p:nvPr>
        </p:nvSpPr>
        <p:spPr/>
        <p:txBody>
          <a:bodyPr/>
          <a:lstStyle/>
          <a:p>
            <a:pPr>
              <a:buFontTx/>
              <a:buNone/>
            </a:pPr>
            <a:r>
              <a:rPr lang="en-US" sz="2800" dirty="0"/>
              <a:t>Symptoms of PTSD, present for at least one month, and are divided into three symptom clusters: </a:t>
            </a:r>
            <a:endParaRPr lang="en-US" sz="2800" dirty="0" smtClean="0"/>
          </a:p>
          <a:p>
            <a:pPr>
              <a:buFontTx/>
              <a:buNone/>
            </a:pPr>
            <a:endParaRPr lang="en-US" sz="2800" dirty="0"/>
          </a:p>
          <a:p>
            <a:r>
              <a:rPr lang="en-US" sz="2800" dirty="0"/>
              <a:t> </a:t>
            </a:r>
            <a:r>
              <a:rPr lang="en-US" sz="2800" b="1" u="sng" dirty="0" err="1"/>
              <a:t>R</a:t>
            </a:r>
            <a:r>
              <a:rPr lang="en-US" sz="2800" b="1" u="sng" dirty="0" err="1" smtClean="0"/>
              <a:t>eexperiencing</a:t>
            </a:r>
            <a:r>
              <a:rPr lang="en-US" sz="2800" dirty="0" smtClean="0"/>
              <a:t> </a:t>
            </a:r>
            <a:r>
              <a:rPr lang="en-US" sz="2800" dirty="0"/>
              <a:t>of the traumatic event,</a:t>
            </a:r>
          </a:p>
          <a:p>
            <a:endParaRPr lang="en-US" sz="2000" dirty="0"/>
          </a:p>
          <a:p>
            <a:r>
              <a:rPr lang="en-US" sz="2800" dirty="0"/>
              <a:t> </a:t>
            </a:r>
            <a:r>
              <a:rPr lang="en-US" sz="2800" b="1" u="sng" dirty="0"/>
              <a:t>A</a:t>
            </a:r>
            <a:r>
              <a:rPr lang="en-US" sz="2800" b="1" u="sng" dirty="0" smtClean="0"/>
              <a:t>voidance</a:t>
            </a:r>
            <a:r>
              <a:rPr lang="en-US" sz="2800" dirty="0" smtClean="0"/>
              <a:t> </a:t>
            </a:r>
            <a:r>
              <a:rPr lang="en-US" sz="2800" dirty="0"/>
              <a:t>of trauma-relevant stimuli and numbing of general responsiveness, and </a:t>
            </a:r>
          </a:p>
          <a:p>
            <a:endParaRPr lang="en-US" sz="2000" dirty="0"/>
          </a:p>
          <a:p>
            <a:r>
              <a:rPr lang="en-US" sz="2800" dirty="0"/>
              <a:t> </a:t>
            </a:r>
            <a:r>
              <a:rPr lang="en-US" sz="2800" b="1" u="sng" dirty="0"/>
              <a:t>H</a:t>
            </a:r>
            <a:r>
              <a:rPr lang="en-US" sz="2800" b="1" u="sng" dirty="0" smtClean="0"/>
              <a:t>eightened </a:t>
            </a:r>
            <a:r>
              <a:rPr lang="en-US" sz="2800" b="1" u="sng" dirty="0"/>
              <a:t>physiological arousal</a:t>
            </a:r>
            <a:r>
              <a:rPr lang="en-US" sz="2800" dirty="0"/>
              <a:t>.</a:t>
            </a:r>
          </a:p>
        </p:txBody>
      </p:sp>
      <p:sp>
        <p:nvSpPr>
          <p:cNvPr id="59396" name="Slide Number Placeholder 3"/>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eaLnBrk="1" hangingPunct="1"/>
            <a:fld id="{49F67343-0EC1-4E12-8335-11FA7FDFB407}" type="slidenum">
              <a:rPr lang="en-US" sz="1200">
                <a:latin typeface="Arial Black" charset="0"/>
              </a:rPr>
              <a:pPr algn="r" eaLnBrk="1" hangingPunct="1"/>
              <a:t>16</a:t>
            </a:fld>
            <a:endParaRPr lang="en-US" sz="1200">
              <a:latin typeface="Arial Black"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2800" dirty="0"/>
              <a:t>Exposure </a:t>
            </a:r>
            <a:r>
              <a:rPr lang="en-US" sz="2800" dirty="0" smtClean="0"/>
              <a:t>Contributes to Risk</a:t>
            </a:r>
            <a:br>
              <a:rPr lang="en-US" sz="2800" dirty="0" smtClean="0"/>
            </a:br>
            <a:r>
              <a:rPr lang="en-US" sz="1400" dirty="0" err="1" smtClean="0"/>
              <a:t>Hoge</a:t>
            </a:r>
            <a:r>
              <a:rPr lang="en-US" sz="1400" dirty="0" smtClean="0"/>
              <a:t> et al., 2006</a:t>
            </a:r>
            <a:r>
              <a:rPr lang="en-US" sz="1200" dirty="0" smtClean="0">
                <a:solidFill>
                  <a:srgbClr val="A4C4C7"/>
                </a:solidFill>
              </a:rPr>
              <a:t/>
            </a:r>
            <a:br>
              <a:rPr lang="en-US" sz="1200" dirty="0" smtClean="0">
                <a:solidFill>
                  <a:srgbClr val="A4C4C7"/>
                </a:solidFill>
              </a:rPr>
            </a:br>
            <a:endParaRPr lang="en-US" sz="1200" dirty="0"/>
          </a:p>
        </p:txBody>
      </p:sp>
      <p:graphicFrame>
        <p:nvGraphicFramePr>
          <p:cNvPr id="7" name="Object 3"/>
          <p:cNvGraphicFramePr>
            <a:graphicFrameLocks noChangeAspect="1"/>
          </p:cNvGraphicFramePr>
          <p:nvPr/>
        </p:nvGraphicFramePr>
        <p:xfrm>
          <a:off x="220432" y="1793641"/>
          <a:ext cx="8074479" cy="4739499"/>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6"/>
          <p:cNvSpPr txBox="1">
            <a:spLocks noGrp="1"/>
          </p:cNvSpPr>
          <p:nvPr/>
        </p:nvSpPr>
        <p:spPr bwMode="auto">
          <a:xfrm flipH="1">
            <a:off x="-1447800" y="6381750"/>
            <a:ext cx="838200" cy="476250"/>
          </a:xfrm>
          <a:prstGeom prst="rect">
            <a:avLst/>
          </a:prstGeom>
          <a:noFill/>
          <a:ln>
            <a:miter lim="800000"/>
            <a:headEnd/>
            <a:tailEnd/>
          </a:ln>
        </p:spPr>
        <p:txBody>
          <a:bodyPr anchor="b"/>
          <a:lstStyle/>
          <a:p>
            <a:pPr eaLnBrk="1" hangingPunct="1">
              <a:defRPr/>
            </a:pPr>
            <a:fld id="{B3AE2F75-1703-4B82-9200-69A8E8E2A17E}" type="slidenum">
              <a:rPr lang="en-US" sz="1400">
                <a:effectLst>
                  <a:outerShdw blurRad="38100" dist="38100" dir="2700000" algn="tl">
                    <a:srgbClr val="000000"/>
                  </a:outerShdw>
                </a:effectLst>
                <a:ea typeface="+mn-ea"/>
              </a:rPr>
              <a:pPr eaLnBrk="1" hangingPunct="1">
                <a:defRPr/>
              </a:pPr>
              <a:t>17</a:t>
            </a:fld>
            <a:endParaRPr lang="en-US" sz="1400" dirty="0">
              <a:effectLst>
                <a:outerShdw blurRad="38100" dist="38100" dir="2700000" algn="tl">
                  <a:srgbClr val="000000"/>
                </a:outerShdw>
              </a:effectLst>
              <a:ea typeface="+mn-ea"/>
            </a:endParaRPr>
          </a:p>
        </p:txBody>
      </p:sp>
      <p:sp>
        <p:nvSpPr>
          <p:cNvPr id="8" name="Slide Number Placeholder 1"/>
          <p:cNvSpPr>
            <a:spLocks noGrp="1"/>
          </p:cNvSpPr>
          <p:nvPr>
            <p:ph type="sldNum" sz="quarter" idx="4294967295"/>
          </p:nvPr>
        </p:nvSpPr>
        <p:spPr>
          <a:xfrm>
            <a:off x="7924800" y="6245225"/>
            <a:ext cx="762000" cy="476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AB6375F6-E83A-244B-95D0-CAAE0853475E}" type="slidenum">
              <a:rPr lang="en-US" sz="1000"/>
              <a:pPr/>
              <a:t>17</a:t>
            </a:fld>
            <a:endParaRPr lang="en-US" sz="1000"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Screen shot 2010-06-09 at 10"/>
          <p:cNvPicPr>
            <a:picLocks noChangeAspect="1" noChangeArrowheads="1"/>
          </p:cNvPicPr>
          <p:nvPr/>
        </p:nvPicPr>
        <p:blipFill>
          <a:blip r:embed="rId3" cstate="print"/>
          <a:srcRect/>
          <a:stretch>
            <a:fillRect/>
          </a:stretch>
        </p:blipFill>
        <p:spPr bwMode="auto">
          <a:xfrm>
            <a:off x="3840846" y="2235198"/>
            <a:ext cx="5105400" cy="3013075"/>
          </a:xfrm>
          <a:prstGeom prst="rect">
            <a:avLst/>
          </a:prstGeom>
          <a:noFill/>
          <a:ln w="9525">
            <a:noFill/>
            <a:miter lim="800000"/>
            <a:headEnd/>
            <a:tailEnd/>
          </a:ln>
        </p:spPr>
      </p:pic>
      <p:sp>
        <p:nvSpPr>
          <p:cNvPr id="47107" name="Rectangle 3"/>
          <p:cNvSpPr>
            <a:spLocks noGrp="1" noChangeArrowheads="1"/>
          </p:cNvSpPr>
          <p:nvPr>
            <p:ph type="title"/>
          </p:nvPr>
        </p:nvSpPr>
        <p:spPr/>
        <p:txBody>
          <a:bodyPr/>
          <a:lstStyle/>
          <a:p>
            <a:r>
              <a:rPr lang="en-US" dirty="0"/>
              <a:t>Millennium Cohort Study</a:t>
            </a:r>
          </a:p>
        </p:txBody>
      </p:sp>
      <p:sp>
        <p:nvSpPr>
          <p:cNvPr id="47108" name="Rectangle 4"/>
          <p:cNvSpPr>
            <a:spLocks noGrp="1" noChangeArrowheads="1"/>
          </p:cNvSpPr>
          <p:nvPr>
            <p:ph type="body" sz="half" idx="4294967295"/>
          </p:nvPr>
        </p:nvSpPr>
        <p:spPr>
          <a:xfrm>
            <a:off x="304800" y="1981200"/>
            <a:ext cx="3505200" cy="4114800"/>
          </a:xfrm>
        </p:spPr>
        <p:txBody>
          <a:bodyPr/>
          <a:lstStyle/>
          <a:p>
            <a:r>
              <a:rPr lang="en-US" sz="2400" dirty="0"/>
              <a:t>Largest prospective  military health study personnel ever</a:t>
            </a:r>
          </a:p>
          <a:p>
            <a:r>
              <a:rPr lang="en-US" sz="2400" dirty="0"/>
              <a:t>21 year duration - began 2001</a:t>
            </a:r>
          </a:p>
          <a:p>
            <a:r>
              <a:rPr lang="en-US" sz="2400" dirty="0"/>
              <a:t>150,000 participants</a:t>
            </a:r>
          </a:p>
          <a:p>
            <a:r>
              <a:rPr lang="en-US" sz="2400" dirty="0"/>
              <a:t>Followed every </a:t>
            </a:r>
            <a:r>
              <a:rPr lang="en-US" sz="2400" dirty="0" smtClean="0"/>
              <a:t>3 years thru post-discharge</a:t>
            </a:r>
            <a:endParaRPr lang="en-US" sz="2400" dirty="0"/>
          </a:p>
          <a:p>
            <a:r>
              <a:rPr lang="en-US" sz="2400" dirty="0"/>
              <a:t>35+ articles </a:t>
            </a:r>
            <a:r>
              <a:rPr lang="en-US" sz="2400" dirty="0" smtClean="0"/>
              <a:t>published to date</a:t>
            </a:r>
            <a:endParaRPr lang="en-US" sz="2400" dirty="0"/>
          </a:p>
          <a:p>
            <a:pPr>
              <a:buNone/>
            </a:pPr>
            <a:endParaRPr lang="en-US" sz="2400" dirty="0"/>
          </a:p>
        </p:txBody>
      </p:sp>
      <p:sp>
        <p:nvSpPr>
          <p:cNvPr id="6" name="Slide Number Placeholder 1"/>
          <p:cNvSpPr>
            <a:spLocks noGrp="1"/>
          </p:cNvSpPr>
          <p:nvPr>
            <p:ph type="sldNum" sz="quarter" idx="4294967295"/>
          </p:nvPr>
        </p:nvSpPr>
        <p:spPr>
          <a:xfrm>
            <a:off x="7924800" y="6245225"/>
            <a:ext cx="762000" cy="476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AB6375F6-E83A-244B-95D0-CAAE0853475E}" type="slidenum">
              <a:rPr lang="en-US" sz="1000"/>
              <a:pPr/>
              <a:t>18</a:t>
            </a:fld>
            <a:endParaRPr lang="en-US" sz="1000"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dirty="0" smtClean="0"/>
              <a:t>Millennium Cohort Findings</a:t>
            </a:r>
          </a:p>
        </p:txBody>
      </p:sp>
      <p:sp>
        <p:nvSpPr>
          <p:cNvPr id="29700" name="Rectangle 3"/>
          <p:cNvSpPr>
            <a:spLocks noGrp="1" noChangeArrowheads="1"/>
          </p:cNvSpPr>
          <p:nvPr>
            <p:ph idx="1"/>
          </p:nvPr>
        </p:nvSpPr>
        <p:spPr/>
        <p:txBody>
          <a:bodyPr/>
          <a:lstStyle/>
          <a:p>
            <a:pPr>
              <a:lnSpc>
                <a:spcPct val="80000"/>
              </a:lnSpc>
            </a:pPr>
            <a:r>
              <a:rPr lang="en-US" sz="2800" dirty="0" smtClean="0"/>
              <a:t>Dose Response Relationship</a:t>
            </a:r>
          </a:p>
          <a:p>
            <a:pPr>
              <a:lnSpc>
                <a:spcPct val="80000"/>
              </a:lnSpc>
            </a:pPr>
            <a:endParaRPr lang="en-US" sz="2800" dirty="0" smtClean="0"/>
          </a:p>
          <a:p>
            <a:pPr lvl="1">
              <a:lnSpc>
                <a:spcPct val="80000"/>
              </a:lnSpc>
            </a:pPr>
            <a:r>
              <a:rPr lang="en-US" sz="2400" b="1" dirty="0" smtClean="0"/>
              <a:t>PTSD and Depression </a:t>
            </a:r>
            <a:r>
              <a:rPr lang="en-US" sz="2400" dirty="0" smtClean="0"/>
              <a:t>– The more trauma exposure – the more likely to develop problems</a:t>
            </a:r>
          </a:p>
          <a:p>
            <a:pPr lvl="1">
              <a:lnSpc>
                <a:spcPct val="80000"/>
              </a:lnSpc>
            </a:pPr>
            <a:r>
              <a:rPr lang="en-US" sz="2400" b="1" dirty="0" smtClean="0"/>
              <a:t>Substance Use </a:t>
            </a:r>
            <a:r>
              <a:rPr lang="en-US" sz="2400" dirty="0" smtClean="0"/>
              <a:t>– Highest among younger Veterans and Reserve/National Guard</a:t>
            </a:r>
          </a:p>
          <a:p>
            <a:pPr lvl="1">
              <a:lnSpc>
                <a:spcPct val="80000"/>
              </a:lnSpc>
            </a:pPr>
            <a:r>
              <a:rPr lang="en-US" sz="2400" b="1" dirty="0" smtClean="0"/>
              <a:t>Smoking </a:t>
            </a:r>
            <a:r>
              <a:rPr lang="en-US" sz="2400" dirty="0" smtClean="0"/>
              <a:t>initiation and recidivism</a:t>
            </a:r>
          </a:p>
          <a:p>
            <a:pPr lvl="1">
              <a:lnSpc>
                <a:spcPct val="80000"/>
              </a:lnSpc>
            </a:pPr>
            <a:r>
              <a:rPr lang="en-US" sz="2400" b="1" dirty="0" smtClean="0"/>
              <a:t>Aggressive Driving </a:t>
            </a:r>
            <a:r>
              <a:rPr lang="en-US" sz="2400" dirty="0" smtClean="0"/>
              <a:t>– Higher among deployed</a:t>
            </a:r>
          </a:p>
          <a:p>
            <a:pPr lvl="1">
              <a:lnSpc>
                <a:spcPct val="80000"/>
              </a:lnSpc>
            </a:pPr>
            <a:r>
              <a:rPr lang="en-US" sz="2400" b="1" dirty="0" smtClean="0"/>
              <a:t>Aggression and Domestic Violence </a:t>
            </a:r>
            <a:r>
              <a:rPr lang="en-US" sz="2400" dirty="0" smtClean="0"/>
              <a:t>– higher in PTSD</a:t>
            </a:r>
          </a:p>
          <a:p>
            <a:pPr lvl="1">
              <a:lnSpc>
                <a:spcPct val="80000"/>
              </a:lnSpc>
            </a:pPr>
            <a:r>
              <a:rPr lang="en-US" sz="2400" b="1" dirty="0" smtClean="0"/>
              <a:t>Hypertension</a:t>
            </a:r>
            <a:r>
              <a:rPr lang="en-US" sz="2400" dirty="0" smtClean="0"/>
              <a:t> – likely stress related</a:t>
            </a:r>
          </a:p>
          <a:p>
            <a:pPr lvl="1">
              <a:lnSpc>
                <a:spcPct val="80000"/>
              </a:lnSpc>
            </a:pPr>
            <a:r>
              <a:rPr lang="en-US" sz="2400" b="1" dirty="0" smtClean="0"/>
              <a:t>Eating problems </a:t>
            </a:r>
            <a:r>
              <a:rPr lang="en-US" sz="2400" dirty="0" smtClean="0"/>
              <a:t>in women with combat exposure</a:t>
            </a:r>
          </a:p>
        </p:txBody>
      </p:sp>
      <p:sp>
        <p:nvSpPr>
          <p:cNvPr id="5" name="Slide Number Placeholder 1"/>
          <p:cNvSpPr>
            <a:spLocks noGrp="1"/>
          </p:cNvSpPr>
          <p:nvPr>
            <p:ph type="sldNum" sz="quarter" idx="4294967295"/>
          </p:nvPr>
        </p:nvSpPr>
        <p:spPr>
          <a:xfrm>
            <a:off x="7924800" y="6245225"/>
            <a:ext cx="762000" cy="476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AB6375F6-E83A-244B-95D0-CAAE0853475E}" type="slidenum">
              <a:rPr lang="en-US" sz="1000"/>
              <a:pPr/>
              <a:t>19</a:t>
            </a:fld>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the Presentation</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r>
              <a:rPr lang="en-US" dirty="0" smtClean="0"/>
              <a:t>Context of the Issue</a:t>
            </a:r>
          </a:p>
          <a:p>
            <a:r>
              <a:rPr lang="en-US" dirty="0" smtClean="0"/>
              <a:t>Warzone Stressors</a:t>
            </a:r>
          </a:p>
          <a:p>
            <a:r>
              <a:rPr lang="en-US" dirty="0" smtClean="0"/>
              <a:t>Substance Use Disorder and PTSD in Service Members and Veterans </a:t>
            </a:r>
          </a:p>
          <a:p>
            <a:pPr lvl="0"/>
            <a:r>
              <a:rPr lang="en-US" dirty="0" smtClean="0"/>
              <a:t>Treatment Considerations</a:t>
            </a:r>
          </a:p>
          <a:p>
            <a:pPr lvl="0"/>
            <a:r>
              <a:rPr lang="en-US" dirty="0" smtClean="0">
                <a:solidFill>
                  <a:prstClr val="black"/>
                </a:solidFill>
              </a:rPr>
              <a:t>VA </a:t>
            </a:r>
            <a:r>
              <a:rPr lang="en-US" dirty="0">
                <a:solidFill>
                  <a:prstClr val="black"/>
                </a:solidFill>
              </a:rPr>
              <a:t>Services for OEF/OIF Veterans</a:t>
            </a:r>
          </a:p>
          <a:p>
            <a:r>
              <a:rPr lang="en-US" dirty="0" smtClean="0"/>
              <a:t>Military Culture </a:t>
            </a:r>
          </a:p>
        </p:txBody>
      </p:sp>
      <p:sp>
        <p:nvSpPr>
          <p:cNvPr id="4" name="Slide Number Placeholder 3"/>
          <p:cNvSpPr>
            <a:spLocks noGrp="1"/>
          </p:cNvSpPr>
          <p:nvPr>
            <p:ph type="sldNum" sz="quarter" idx="12"/>
          </p:nvPr>
        </p:nvSpPr>
        <p:spPr/>
        <p:txBody>
          <a:bodyPr/>
          <a:lstStyle/>
          <a:p>
            <a:fld id="{2E295B3F-66C3-4695-B48D-45348EBA2D5D}" type="slidenum">
              <a:rPr lang="en-US" smtClean="0"/>
              <a:pPr/>
              <a:t>2</a:t>
            </a:fld>
            <a:endParaRPr lang="en-US"/>
          </a:p>
        </p:txBody>
      </p:sp>
    </p:spTree>
    <p:extLst>
      <p:ext uri="{BB962C8B-B14F-4D97-AF65-F5344CB8AC3E}">
        <p14:creationId xmlns="" xmlns:p14="http://schemas.microsoft.com/office/powerpoint/2010/main" val="2186390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27651" name="Rectangle 2"/>
          <p:cNvSpPr>
            <a:spLocks noGrp="1"/>
          </p:cNvSpPr>
          <p:nvPr>
            <p:ph type="title" idx="4294967295"/>
          </p:nvPr>
        </p:nvSpPr>
        <p:spPr>
          <a:xfrm>
            <a:off x="1295400" y="533400"/>
            <a:ext cx="7543800" cy="1143000"/>
          </a:xfrm>
        </p:spPr>
        <p:txBody>
          <a:bodyPr/>
          <a:lstStyle/>
          <a:p>
            <a:pPr eaLnBrk="1" hangingPunct="1"/>
            <a:r>
              <a:rPr lang="en-US" sz="3200" smtClean="0"/>
              <a:t>Common Themes and Presenting Problems in OEF/OIF/OND Veterans</a:t>
            </a:r>
          </a:p>
        </p:txBody>
      </p:sp>
      <p:sp>
        <p:nvSpPr>
          <p:cNvPr id="27652" name="Rectangle 3"/>
          <p:cNvSpPr>
            <a:spLocks noGrp="1"/>
          </p:cNvSpPr>
          <p:nvPr>
            <p:ph idx="4294967295"/>
          </p:nvPr>
        </p:nvSpPr>
        <p:spPr>
          <a:xfrm>
            <a:off x="660400" y="2133600"/>
            <a:ext cx="7721600" cy="3962400"/>
          </a:xfrm>
        </p:spPr>
        <p:txBody>
          <a:bodyPr/>
          <a:lstStyle/>
          <a:p>
            <a:pPr marL="457200" indent="-457200" eaLnBrk="1" hangingPunct="1">
              <a:lnSpc>
                <a:spcPct val="80000"/>
              </a:lnSpc>
            </a:pPr>
            <a:r>
              <a:rPr lang="en-US" sz="2400" dirty="0" smtClean="0"/>
              <a:t>Marriage, relationship problems</a:t>
            </a:r>
          </a:p>
          <a:p>
            <a:pPr marL="457200" indent="-457200" eaLnBrk="1" hangingPunct="1">
              <a:lnSpc>
                <a:spcPct val="80000"/>
              </a:lnSpc>
            </a:pPr>
            <a:r>
              <a:rPr lang="en-US" sz="2400" dirty="0" smtClean="0"/>
              <a:t>Financial hardships </a:t>
            </a:r>
          </a:p>
          <a:p>
            <a:pPr marL="457200" indent="-457200" eaLnBrk="1" hangingPunct="1">
              <a:lnSpc>
                <a:spcPct val="80000"/>
              </a:lnSpc>
            </a:pPr>
            <a:r>
              <a:rPr lang="en-US" sz="2400" dirty="0" smtClean="0"/>
              <a:t>Endless questions from family and friends </a:t>
            </a:r>
          </a:p>
          <a:p>
            <a:pPr marL="457200" indent="-457200" eaLnBrk="1" hangingPunct="1">
              <a:lnSpc>
                <a:spcPct val="80000"/>
              </a:lnSpc>
            </a:pPr>
            <a:r>
              <a:rPr lang="en-US" sz="2400" dirty="0" smtClean="0"/>
              <a:t>Guilt, shame, anger </a:t>
            </a:r>
          </a:p>
          <a:p>
            <a:pPr marL="457200" indent="-457200" eaLnBrk="1" hangingPunct="1">
              <a:lnSpc>
                <a:spcPct val="80000"/>
              </a:lnSpc>
            </a:pPr>
            <a:r>
              <a:rPr lang="en-US" sz="2400" dirty="0" smtClean="0"/>
              <a:t>Feelings of isolation 	</a:t>
            </a:r>
          </a:p>
          <a:p>
            <a:pPr marL="457200" indent="-457200" eaLnBrk="1" hangingPunct="1">
              <a:lnSpc>
                <a:spcPct val="80000"/>
              </a:lnSpc>
            </a:pPr>
            <a:r>
              <a:rPr lang="en-US" sz="2400" dirty="0" smtClean="0"/>
              <a:t>Nightmares, sleeplessness</a:t>
            </a:r>
          </a:p>
          <a:p>
            <a:pPr marL="457200" indent="-457200" eaLnBrk="1" hangingPunct="1">
              <a:lnSpc>
                <a:spcPct val="80000"/>
              </a:lnSpc>
            </a:pPr>
            <a:r>
              <a:rPr lang="en-US" sz="2400" dirty="0" smtClean="0"/>
              <a:t>Lack of motivation</a:t>
            </a:r>
          </a:p>
          <a:p>
            <a:pPr marL="457200" indent="-457200" eaLnBrk="1" hangingPunct="1">
              <a:lnSpc>
                <a:spcPct val="80000"/>
              </a:lnSpc>
            </a:pPr>
            <a:r>
              <a:rPr lang="en-US" sz="2400" dirty="0" smtClean="0"/>
              <a:t>Forgetfulness </a:t>
            </a:r>
          </a:p>
          <a:p>
            <a:pPr marL="457200" indent="-457200" eaLnBrk="1" hangingPunct="1">
              <a:lnSpc>
                <a:spcPct val="80000"/>
              </a:lnSpc>
            </a:pPr>
            <a:r>
              <a:rPr lang="en-US" sz="2400" dirty="0" smtClean="0"/>
              <a:t>Anger</a:t>
            </a:r>
          </a:p>
          <a:p>
            <a:pPr marL="457200" indent="-457200" eaLnBrk="1" hangingPunct="1">
              <a:lnSpc>
                <a:spcPct val="80000"/>
              </a:lnSpc>
            </a:pPr>
            <a:r>
              <a:rPr lang="en-US" sz="2400" dirty="0" smtClean="0"/>
              <a:t>Feeling irritable, anxious, “on edge”</a:t>
            </a:r>
          </a:p>
        </p:txBody>
      </p:sp>
      <p:sp>
        <p:nvSpPr>
          <p:cNvPr id="27653" name="Footer Placeholder 4"/>
          <p:cNvSpPr txBox="1">
            <a:spLocks noGrp="1"/>
          </p:cNvSpPr>
          <p:nvPr/>
        </p:nvSpPr>
        <p:spPr bwMode="auto">
          <a:xfrm>
            <a:off x="3124200" y="6356350"/>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200">
              <a:solidFill>
                <a:srgbClr val="898989"/>
              </a:solidFill>
              <a:cs typeface="Arial" charset="0"/>
            </a:endParaRPr>
          </a:p>
        </p:txBody>
      </p:sp>
      <p:sp>
        <p:nvSpPr>
          <p:cNvPr id="27654"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2" name="Slide Number Placeholder 1"/>
          <p:cNvSpPr>
            <a:spLocks noGrp="1"/>
          </p:cNvSpPr>
          <p:nvPr>
            <p:ph type="sldNum" sz="quarter" idx="12"/>
          </p:nvPr>
        </p:nvSpPr>
        <p:spPr/>
        <p:txBody>
          <a:bodyPr/>
          <a:lstStyle/>
          <a:p>
            <a:fld id="{2E295B3F-66C3-4695-B48D-45348EBA2D5D}" type="slidenum">
              <a:rPr lang="en-US" smtClean="0"/>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274638"/>
            <a:ext cx="8458200" cy="1143000"/>
          </a:xfrm>
        </p:spPr>
        <p:txBody>
          <a:bodyPr>
            <a:normAutofit/>
          </a:bodyPr>
          <a:lstStyle/>
          <a:p>
            <a:pPr eaLnBrk="1" hangingPunct="1"/>
            <a:r>
              <a:rPr lang="en-US" sz="3000" b="1" dirty="0" smtClean="0"/>
              <a:t>Military Deployment and Substance Use Disorder (SUD)</a:t>
            </a:r>
          </a:p>
        </p:txBody>
      </p:sp>
      <p:sp>
        <p:nvSpPr>
          <p:cNvPr id="8195" name="Rectangle 3"/>
          <p:cNvSpPr>
            <a:spLocks noGrp="1" noChangeArrowheads="1"/>
          </p:cNvSpPr>
          <p:nvPr>
            <p:ph type="body" idx="1"/>
          </p:nvPr>
        </p:nvSpPr>
        <p:spPr>
          <a:xfrm>
            <a:off x="457200" y="1981200"/>
            <a:ext cx="8229600" cy="4024313"/>
          </a:xfrm>
        </p:spPr>
        <p:txBody>
          <a:bodyPr/>
          <a:lstStyle/>
          <a:p>
            <a:pPr eaLnBrk="1" hangingPunct="1">
              <a:lnSpc>
                <a:spcPct val="90000"/>
              </a:lnSpc>
            </a:pPr>
            <a:r>
              <a:rPr lang="en-US" sz="2400" dirty="0" smtClean="0"/>
              <a:t>Rate of alcohol behavioral problems doubles (25% </a:t>
            </a:r>
            <a:r>
              <a:rPr lang="en-US" sz="2400" dirty="0" err="1" smtClean="0"/>
              <a:t>vs</a:t>
            </a:r>
            <a:r>
              <a:rPr lang="en-US" sz="2400" dirty="0" smtClean="0"/>
              <a:t> 12%) before and after deployment (</a:t>
            </a:r>
            <a:r>
              <a:rPr lang="en-US" sz="2400" dirty="0" err="1" smtClean="0"/>
              <a:t>Wilk</a:t>
            </a:r>
            <a:r>
              <a:rPr lang="en-US" sz="2400" dirty="0" smtClean="0"/>
              <a:t> et al, 2010). (Among Reserve Component personnel there were twice as many </a:t>
            </a:r>
            <a:r>
              <a:rPr lang="en-US" sz="2400" i="1" dirty="0" smtClean="0"/>
              <a:t>new onsets</a:t>
            </a:r>
            <a:r>
              <a:rPr lang="en-US" sz="2400" dirty="0" smtClean="0"/>
              <a:t> of heavy weekly drinking, binge drinking, and alcohol-related behavioral problems among deployed personnel than among their non-deployed peers (Jacobson et al, 2008).)</a:t>
            </a:r>
          </a:p>
          <a:p>
            <a:pPr eaLnBrk="1" hangingPunct="1">
              <a:lnSpc>
                <a:spcPct val="90000"/>
              </a:lnSpc>
              <a:buFontTx/>
              <a:buNone/>
            </a:pPr>
            <a:endParaRPr lang="en-US" sz="800" dirty="0" smtClean="0"/>
          </a:p>
          <a:p>
            <a:pPr eaLnBrk="1" hangingPunct="1">
              <a:lnSpc>
                <a:spcPct val="90000"/>
              </a:lnSpc>
            </a:pPr>
            <a:r>
              <a:rPr lang="en-US" sz="2400" dirty="0" smtClean="0"/>
              <a:t>Post deployment military personnel with SUD problems are rarely referred for care (134 referrals/6669 positive alcohol screens on Post Deployment Health Reassessment (PDHRA) for active duty and 179/4787 for reserve component) (Milliken et al, 2007).</a:t>
            </a:r>
          </a:p>
        </p:txBody>
      </p:sp>
      <p:sp>
        <p:nvSpPr>
          <p:cNvPr id="2" name="Slide Number Placeholder 1"/>
          <p:cNvSpPr>
            <a:spLocks noGrp="1"/>
          </p:cNvSpPr>
          <p:nvPr>
            <p:ph type="sldNum" sz="quarter" idx="12"/>
          </p:nvPr>
        </p:nvSpPr>
        <p:spPr/>
        <p:txBody>
          <a:bodyPr/>
          <a:lstStyle/>
          <a:p>
            <a:fld id="{2E295B3F-66C3-4695-B48D-45348EBA2D5D}"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74638"/>
            <a:ext cx="8686800" cy="1143000"/>
          </a:xfrm>
        </p:spPr>
        <p:txBody>
          <a:bodyPr/>
          <a:lstStyle/>
          <a:p>
            <a:pPr eaLnBrk="1" hangingPunct="1"/>
            <a:r>
              <a:rPr lang="en-US" b="1" dirty="0" smtClean="0"/>
              <a:t>Combat Exposure and SUD</a:t>
            </a:r>
          </a:p>
        </p:txBody>
      </p:sp>
      <p:sp>
        <p:nvSpPr>
          <p:cNvPr id="9219" name="Rectangle 3"/>
          <p:cNvSpPr>
            <a:spLocks noGrp="1" noChangeArrowheads="1"/>
          </p:cNvSpPr>
          <p:nvPr>
            <p:ph type="body" idx="1"/>
          </p:nvPr>
        </p:nvSpPr>
        <p:spPr>
          <a:xfrm>
            <a:off x="457200" y="2209800"/>
            <a:ext cx="8229600" cy="3916363"/>
          </a:xfrm>
        </p:spPr>
        <p:txBody>
          <a:bodyPr/>
          <a:lstStyle/>
          <a:p>
            <a:pPr eaLnBrk="1" hangingPunct="1">
              <a:lnSpc>
                <a:spcPct val="90000"/>
              </a:lnSpc>
            </a:pPr>
            <a:r>
              <a:rPr lang="en-US" sz="2400" dirty="0" smtClean="0"/>
              <a:t>Combat exposure is associated with increased rates of weekly heavy drinking, binge drinking, and alcohol-related problems.  This is particularly true for personnel aged 24 or younger (Jacobson, et al, 2008).</a:t>
            </a:r>
          </a:p>
          <a:p>
            <a:pPr eaLnBrk="1" hangingPunct="1">
              <a:lnSpc>
                <a:spcPct val="90000"/>
              </a:lnSpc>
              <a:buFontTx/>
              <a:buNone/>
            </a:pPr>
            <a:endParaRPr lang="en-US" sz="2400" dirty="0" smtClean="0"/>
          </a:p>
          <a:p>
            <a:pPr eaLnBrk="1" hangingPunct="1">
              <a:lnSpc>
                <a:spcPct val="90000"/>
              </a:lnSpc>
            </a:pPr>
            <a:r>
              <a:rPr lang="en-US" sz="2400" dirty="0" smtClean="0"/>
              <a:t>The threat of death or personal injury is most associated with post-deployment alcohol problems.  This relationship is independent of the relationship of these threats to other mental health problems (</a:t>
            </a:r>
            <a:r>
              <a:rPr lang="en-US" sz="2400" dirty="0" err="1" smtClean="0"/>
              <a:t>Wilk</a:t>
            </a:r>
            <a:r>
              <a:rPr lang="en-US" sz="2400" dirty="0" smtClean="0"/>
              <a:t> et al, 2010).</a:t>
            </a:r>
          </a:p>
        </p:txBody>
      </p:sp>
      <p:sp>
        <p:nvSpPr>
          <p:cNvPr id="2" name="Slide Number Placeholder 1"/>
          <p:cNvSpPr>
            <a:spLocks noGrp="1"/>
          </p:cNvSpPr>
          <p:nvPr>
            <p:ph type="sldNum" sz="quarter" idx="12"/>
          </p:nvPr>
        </p:nvSpPr>
        <p:spPr/>
        <p:txBody>
          <a:bodyPr/>
          <a:lstStyle/>
          <a:p>
            <a:fld id="{2E295B3F-66C3-4695-B48D-45348EBA2D5D}"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1754188" y="1363663"/>
          <a:ext cx="6261100" cy="454025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2E295B3F-66C3-4695-B48D-45348EBA2D5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flipV="1">
            <a:off x="722313" y="7269480"/>
            <a:ext cx="7772400" cy="45719"/>
          </a:xfrm>
        </p:spPr>
        <p:txBody>
          <a:bodyPr>
            <a:normAutofit fontScale="90000"/>
          </a:bodyPr>
          <a:lstStyle/>
          <a:p>
            <a:endParaRPr lang="en-US" dirty="0"/>
          </a:p>
        </p:txBody>
      </p:sp>
      <p:sp>
        <p:nvSpPr>
          <p:cNvPr id="8" name="Text Placeholder 7"/>
          <p:cNvSpPr>
            <a:spLocks noGrp="1"/>
          </p:cNvSpPr>
          <p:nvPr>
            <p:ph type="body" idx="1"/>
          </p:nvPr>
        </p:nvSpPr>
        <p:spPr/>
        <p:txBody>
          <a:bodyPr>
            <a:normAutofit/>
          </a:bodyPr>
          <a:lstStyle/>
          <a:p>
            <a:pPr algn="ctr"/>
            <a:r>
              <a:rPr lang="en-US" sz="3600" b="1" dirty="0" smtClean="0">
                <a:solidFill>
                  <a:prstClr val="black"/>
                </a:solidFill>
                <a:ea typeface="+mj-ea"/>
                <a:cs typeface="+mj-cs"/>
              </a:rPr>
              <a:t>Considerations </a:t>
            </a:r>
            <a:r>
              <a:rPr lang="en-US" sz="3600" b="1" dirty="0">
                <a:solidFill>
                  <a:prstClr val="black"/>
                </a:solidFill>
                <a:ea typeface="+mj-ea"/>
                <a:cs typeface="+mj-cs"/>
              </a:rPr>
              <a:t>in Treatment of Substance Use Disorder </a:t>
            </a:r>
            <a:r>
              <a:rPr lang="en-US" sz="3600" b="1" dirty="0" smtClean="0">
                <a:solidFill>
                  <a:prstClr val="black"/>
                </a:solidFill>
                <a:ea typeface="+mj-ea"/>
                <a:cs typeface="+mj-cs"/>
              </a:rPr>
              <a:t>and PTSD</a:t>
            </a:r>
            <a:endParaRPr lang="en-US" dirty="0"/>
          </a:p>
        </p:txBody>
      </p:sp>
      <p:sp>
        <p:nvSpPr>
          <p:cNvPr id="4" name="Slide Number Placeholder 3"/>
          <p:cNvSpPr>
            <a:spLocks noGrp="1"/>
          </p:cNvSpPr>
          <p:nvPr>
            <p:ph type="sldNum" sz="quarter" idx="12"/>
          </p:nvPr>
        </p:nvSpPr>
        <p:spPr/>
        <p:txBody>
          <a:bodyPr/>
          <a:lstStyle/>
          <a:p>
            <a:fld id="{2E295B3F-66C3-4695-B48D-45348EBA2D5D}" type="slidenum">
              <a:rPr lang="en-US" smtClean="0"/>
              <a:pPr/>
              <a:t>24</a:t>
            </a:fld>
            <a:endParaRPr lang="en-US"/>
          </a:p>
        </p:txBody>
      </p:sp>
    </p:spTree>
    <p:extLst>
      <p:ext uri="{BB962C8B-B14F-4D97-AF65-F5344CB8AC3E}">
        <p14:creationId xmlns="" xmlns:p14="http://schemas.microsoft.com/office/powerpoint/2010/main" val="1480489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Dynamics of SUD and PTSD in OEF/OIF Veterans (1)</a:t>
            </a:r>
            <a:endParaRPr lang="en-US" dirty="0"/>
          </a:p>
        </p:txBody>
      </p:sp>
      <p:sp>
        <p:nvSpPr>
          <p:cNvPr id="6" name="Content Placeholder 5"/>
          <p:cNvSpPr>
            <a:spLocks noGrp="1"/>
          </p:cNvSpPr>
          <p:nvPr>
            <p:ph idx="1"/>
          </p:nvPr>
        </p:nvSpPr>
        <p:spPr/>
        <p:txBody>
          <a:bodyPr>
            <a:normAutofit fontScale="85000" lnSpcReduction="10000"/>
          </a:bodyPr>
          <a:lstStyle/>
          <a:p>
            <a:pPr lvl="0"/>
            <a:r>
              <a:rPr lang="en-US" sz="2600" dirty="0" smtClean="0"/>
              <a:t>25-50% co-occurrence of SUD and PTSD</a:t>
            </a:r>
          </a:p>
          <a:p>
            <a:pPr lvl="0"/>
            <a:endParaRPr lang="en-US" sz="2600" dirty="0" smtClean="0"/>
          </a:p>
          <a:p>
            <a:pPr lvl="0"/>
            <a:r>
              <a:rPr lang="en-US" sz="2600" dirty="0" smtClean="0">
                <a:solidFill>
                  <a:prstClr val="black"/>
                </a:solidFill>
              </a:rPr>
              <a:t>The severity of SUD and PTSD tends to be greater and outcomes </a:t>
            </a:r>
            <a:r>
              <a:rPr lang="en-US" sz="2600" dirty="0">
                <a:solidFill>
                  <a:prstClr val="black"/>
                </a:solidFill>
              </a:rPr>
              <a:t>tend to be worse for both conditions in patients with </a:t>
            </a:r>
            <a:r>
              <a:rPr lang="en-US" sz="2600" dirty="0" smtClean="0">
                <a:solidFill>
                  <a:prstClr val="black"/>
                </a:solidFill>
              </a:rPr>
              <a:t>both PTSD </a:t>
            </a:r>
            <a:r>
              <a:rPr lang="en-US" sz="2600" dirty="0">
                <a:solidFill>
                  <a:prstClr val="black"/>
                </a:solidFill>
              </a:rPr>
              <a:t>and SUD than </a:t>
            </a:r>
            <a:r>
              <a:rPr lang="en-US" sz="2600" dirty="0" smtClean="0">
                <a:solidFill>
                  <a:prstClr val="black"/>
                </a:solidFill>
              </a:rPr>
              <a:t>in </a:t>
            </a:r>
            <a:r>
              <a:rPr lang="en-US" sz="2600" dirty="0">
                <a:solidFill>
                  <a:prstClr val="black"/>
                </a:solidFill>
              </a:rPr>
              <a:t>patients with only one of the </a:t>
            </a:r>
            <a:r>
              <a:rPr lang="en-US" sz="2600" dirty="0" smtClean="0">
                <a:solidFill>
                  <a:prstClr val="black"/>
                </a:solidFill>
              </a:rPr>
              <a:t>conditions</a:t>
            </a:r>
          </a:p>
          <a:p>
            <a:pPr lvl="0"/>
            <a:endParaRPr lang="en-US" sz="2600" dirty="0" smtClean="0"/>
          </a:p>
          <a:p>
            <a:pPr lvl="0"/>
            <a:r>
              <a:rPr lang="en-US" sz="2600" dirty="0">
                <a:solidFill>
                  <a:prstClr val="black"/>
                </a:solidFill>
              </a:rPr>
              <a:t>PTSD typically precedes </a:t>
            </a:r>
            <a:r>
              <a:rPr lang="en-US" sz="2600" dirty="0" smtClean="0">
                <a:solidFill>
                  <a:prstClr val="black"/>
                </a:solidFill>
              </a:rPr>
              <a:t>SUD</a:t>
            </a:r>
          </a:p>
          <a:p>
            <a:pPr lvl="0"/>
            <a:endParaRPr lang="en-US" sz="2600" dirty="0">
              <a:solidFill>
                <a:prstClr val="black"/>
              </a:solidFill>
            </a:endParaRPr>
          </a:p>
          <a:p>
            <a:pPr lvl="0"/>
            <a:r>
              <a:rPr lang="en-US" sz="2600" dirty="0" smtClean="0">
                <a:solidFill>
                  <a:prstClr val="black"/>
                </a:solidFill>
              </a:rPr>
              <a:t>Exposure to trauma stimuli can trigger craving and substance use</a:t>
            </a:r>
          </a:p>
          <a:p>
            <a:pPr marL="0" lvl="0" indent="0">
              <a:buNone/>
            </a:pPr>
            <a:endParaRPr lang="en-US" sz="2600" dirty="0" smtClean="0">
              <a:solidFill>
                <a:prstClr val="black"/>
              </a:solidFill>
            </a:endParaRPr>
          </a:p>
          <a:p>
            <a:pPr lvl="0"/>
            <a:r>
              <a:rPr lang="en-US" sz="2600" dirty="0" smtClean="0">
                <a:solidFill>
                  <a:prstClr val="black"/>
                </a:solidFill>
              </a:rPr>
              <a:t>Symptoms </a:t>
            </a:r>
            <a:r>
              <a:rPr lang="en-US" sz="2600" dirty="0">
                <a:solidFill>
                  <a:prstClr val="black"/>
                </a:solidFill>
              </a:rPr>
              <a:t>of the two conditions co-vary.  Diminution of PTSD symptoms precedes reduction in alcohol </a:t>
            </a:r>
            <a:r>
              <a:rPr lang="en-US" sz="2600" dirty="0" smtClean="0">
                <a:solidFill>
                  <a:prstClr val="black"/>
                </a:solidFill>
              </a:rPr>
              <a:t>use</a:t>
            </a:r>
            <a:endParaRPr lang="en-US" sz="2600" dirty="0">
              <a:solidFill>
                <a:prstClr val="black"/>
              </a:solidFill>
            </a:endParaRPr>
          </a:p>
        </p:txBody>
      </p:sp>
      <p:sp>
        <p:nvSpPr>
          <p:cNvPr id="4" name="Slide Number Placeholder 3"/>
          <p:cNvSpPr>
            <a:spLocks noGrp="1"/>
          </p:cNvSpPr>
          <p:nvPr>
            <p:ph type="sldNum" sz="quarter" idx="12"/>
          </p:nvPr>
        </p:nvSpPr>
        <p:spPr/>
        <p:txBody>
          <a:bodyPr/>
          <a:lstStyle/>
          <a:p>
            <a:fld id="{2E295B3F-66C3-4695-B48D-45348EBA2D5D}" type="slidenum">
              <a:rPr lang="en-US" smtClean="0"/>
              <a:pPr/>
              <a:t>25</a:t>
            </a:fld>
            <a:endParaRPr lang="en-US"/>
          </a:p>
        </p:txBody>
      </p:sp>
    </p:spTree>
    <p:extLst>
      <p:ext uri="{BB962C8B-B14F-4D97-AF65-F5344CB8AC3E}">
        <p14:creationId xmlns="" xmlns:p14="http://schemas.microsoft.com/office/powerpoint/2010/main" val="3397299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Dynamics of SUD and PTSD in OEF/OIF Veterans (2)</a:t>
            </a:r>
            <a:endParaRPr lang="en-US" dirty="0"/>
          </a:p>
        </p:txBody>
      </p:sp>
      <p:sp>
        <p:nvSpPr>
          <p:cNvPr id="6" name="Content Placeholder 5"/>
          <p:cNvSpPr>
            <a:spLocks noGrp="1"/>
          </p:cNvSpPr>
          <p:nvPr>
            <p:ph idx="1"/>
          </p:nvPr>
        </p:nvSpPr>
        <p:spPr>
          <a:xfrm>
            <a:off x="457200" y="1828800"/>
            <a:ext cx="8229600" cy="4800600"/>
          </a:xfrm>
        </p:spPr>
        <p:txBody>
          <a:bodyPr>
            <a:normAutofit fontScale="92500"/>
          </a:bodyPr>
          <a:lstStyle/>
          <a:p>
            <a:pPr lvl="0"/>
            <a:r>
              <a:rPr lang="en-US" sz="2600" dirty="0" smtClean="0">
                <a:solidFill>
                  <a:prstClr val="black"/>
                </a:solidFill>
              </a:rPr>
              <a:t>PTSD </a:t>
            </a:r>
            <a:r>
              <a:rPr lang="en-US" sz="2600" dirty="0">
                <a:solidFill>
                  <a:prstClr val="black"/>
                </a:solidFill>
              </a:rPr>
              <a:t>is a risk factor for </a:t>
            </a:r>
            <a:r>
              <a:rPr lang="en-US" sz="2600" dirty="0" smtClean="0">
                <a:solidFill>
                  <a:prstClr val="black"/>
                </a:solidFill>
              </a:rPr>
              <a:t>SUD—Use of alcohol </a:t>
            </a:r>
            <a:r>
              <a:rPr lang="en-US" sz="2600" dirty="0">
                <a:solidFill>
                  <a:prstClr val="black"/>
                </a:solidFill>
              </a:rPr>
              <a:t>or drugs may reduce </a:t>
            </a:r>
            <a:r>
              <a:rPr lang="en-US" sz="2600" dirty="0" smtClean="0">
                <a:solidFill>
                  <a:prstClr val="black"/>
                </a:solidFill>
              </a:rPr>
              <a:t>the anxiety </a:t>
            </a:r>
            <a:r>
              <a:rPr lang="en-US" sz="2600" dirty="0">
                <a:solidFill>
                  <a:prstClr val="black"/>
                </a:solidFill>
              </a:rPr>
              <a:t>component of PTSD and thus be </a:t>
            </a:r>
            <a:r>
              <a:rPr lang="en-US" sz="2600" dirty="0" smtClean="0">
                <a:solidFill>
                  <a:prstClr val="black"/>
                </a:solidFill>
              </a:rPr>
              <a:t>reinforced</a:t>
            </a:r>
          </a:p>
          <a:p>
            <a:pPr lvl="0"/>
            <a:endParaRPr lang="en-US" sz="2600" dirty="0" smtClean="0">
              <a:solidFill>
                <a:prstClr val="black"/>
              </a:solidFill>
            </a:endParaRPr>
          </a:p>
          <a:p>
            <a:pPr lvl="0"/>
            <a:r>
              <a:rPr lang="en-US" sz="2600" dirty="0">
                <a:solidFill>
                  <a:prstClr val="black"/>
                </a:solidFill>
              </a:rPr>
              <a:t>Withdrawal from substances may exacerbate PTSD </a:t>
            </a:r>
            <a:r>
              <a:rPr lang="en-US" sz="2600" dirty="0" smtClean="0">
                <a:solidFill>
                  <a:prstClr val="black"/>
                </a:solidFill>
              </a:rPr>
              <a:t>symptoms</a:t>
            </a:r>
          </a:p>
          <a:p>
            <a:pPr lvl="0"/>
            <a:endParaRPr lang="en-US" sz="2600" dirty="0">
              <a:solidFill>
                <a:prstClr val="black"/>
              </a:solidFill>
            </a:endParaRPr>
          </a:p>
          <a:p>
            <a:pPr lvl="0"/>
            <a:r>
              <a:rPr lang="en-US" sz="2600" dirty="0" smtClean="0">
                <a:solidFill>
                  <a:prstClr val="black"/>
                </a:solidFill>
              </a:rPr>
              <a:t>Prolonged </a:t>
            </a:r>
            <a:r>
              <a:rPr lang="en-US" sz="2600" dirty="0">
                <a:solidFill>
                  <a:prstClr val="black"/>
                </a:solidFill>
              </a:rPr>
              <a:t>exposure </a:t>
            </a:r>
            <a:r>
              <a:rPr lang="en-US" sz="2600" dirty="0" smtClean="0">
                <a:solidFill>
                  <a:prstClr val="black"/>
                </a:solidFill>
              </a:rPr>
              <a:t>as a treatment for </a:t>
            </a:r>
            <a:r>
              <a:rPr lang="en-US" sz="2600" dirty="0">
                <a:solidFill>
                  <a:prstClr val="black"/>
                </a:solidFill>
              </a:rPr>
              <a:t>PTSD </a:t>
            </a:r>
            <a:r>
              <a:rPr lang="en-US" sz="2600" dirty="0" smtClean="0">
                <a:solidFill>
                  <a:prstClr val="black"/>
                </a:solidFill>
              </a:rPr>
              <a:t>doesn’t increase </a:t>
            </a:r>
            <a:r>
              <a:rPr lang="en-US" sz="2600" dirty="0">
                <a:solidFill>
                  <a:prstClr val="black"/>
                </a:solidFill>
              </a:rPr>
              <a:t>craving or substance </a:t>
            </a:r>
            <a:r>
              <a:rPr lang="en-US" sz="2600" dirty="0" smtClean="0">
                <a:solidFill>
                  <a:prstClr val="black"/>
                </a:solidFill>
              </a:rPr>
              <a:t>abuse</a:t>
            </a:r>
            <a:endParaRPr lang="en-US" sz="2600" dirty="0">
              <a:solidFill>
                <a:prstClr val="black"/>
              </a:solidFill>
            </a:endParaRPr>
          </a:p>
          <a:p>
            <a:pPr lvl="0"/>
            <a:endParaRPr lang="en-US" sz="2600" dirty="0">
              <a:solidFill>
                <a:prstClr val="black"/>
              </a:solidFill>
            </a:endParaRPr>
          </a:p>
          <a:p>
            <a:pPr lvl="0"/>
            <a:r>
              <a:rPr lang="en-US" sz="2600" dirty="0" smtClean="0"/>
              <a:t>Patients prefer that the two conditions be treated together</a:t>
            </a:r>
          </a:p>
        </p:txBody>
      </p:sp>
      <p:sp>
        <p:nvSpPr>
          <p:cNvPr id="4" name="Slide Number Placeholder 3"/>
          <p:cNvSpPr>
            <a:spLocks noGrp="1"/>
          </p:cNvSpPr>
          <p:nvPr>
            <p:ph type="sldNum" sz="quarter" idx="12"/>
          </p:nvPr>
        </p:nvSpPr>
        <p:spPr/>
        <p:txBody>
          <a:bodyPr/>
          <a:lstStyle/>
          <a:p>
            <a:fld id="{2E295B3F-66C3-4695-B48D-45348EBA2D5D}" type="slidenum">
              <a:rPr lang="en-US" smtClean="0"/>
              <a:pPr/>
              <a:t>26</a:t>
            </a:fld>
            <a:endParaRPr lang="en-US"/>
          </a:p>
        </p:txBody>
      </p:sp>
    </p:spTree>
    <p:extLst>
      <p:ext uri="{BB962C8B-B14F-4D97-AF65-F5344CB8AC3E}">
        <p14:creationId xmlns="" xmlns:p14="http://schemas.microsoft.com/office/powerpoint/2010/main" val="1095532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Based Treatments for PTSD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Prolonged Exposure Therapy—Repeated verbalizations of the trauma experience to prompt reprocessing of the trauma. Training in coping skills, stress reduction strategies, cognitive restructuring, real world practice of </a:t>
            </a:r>
            <a:r>
              <a:rPr lang="en-US" dirty="0"/>
              <a:t>skills </a:t>
            </a:r>
            <a:r>
              <a:rPr lang="en-US" dirty="0" smtClean="0"/>
              <a:t>(</a:t>
            </a:r>
            <a:r>
              <a:rPr lang="en-US" sz="2400" dirty="0" smtClean="0">
                <a:hlinkClick r:id="rId2"/>
              </a:rPr>
              <a:t>http</a:t>
            </a:r>
            <a:r>
              <a:rPr lang="en-US" sz="2400" dirty="0">
                <a:hlinkClick r:id="rId2"/>
              </a:rPr>
              <a:t>://</a:t>
            </a:r>
            <a:r>
              <a:rPr lang="en-US" sz="2400" dirty="0" smtClean="0">
                <a:solidFill>
                  <a:srgbClr val="0070C0"/>
                </a:solidFill>
                <a:hlinkClick r:id="rId2"/>
              </a:rPr>
              <a:t>deploymentpsych.org/training/civilian-practice</a:t>
            </a:r>
            <a:r>
              <a:rPr lang="en-US" dirty="0" smtClean="0"/>
              <a:t>)</a:t>
            </a:r>
          </a:p>
          <a:p>
            <a:pPr marL="0" indent="0">
              <a:buNone/>
            </a:pPr>
            <a:endParaRPr lang="en-US" dirty="0" smtClean="0"/>
          </a:p>
          <a:p>
            <a:r>
              <a:rPr lang="en-US" dirty="0" smtClean="0"/>
              <a:t>Cognitive Processing Therapy—Education about the PTSD symptoms, challenge and modify beliefs about the trauma event, self-monitoring of thoughts and feelings (</a:t>
            </a:r>
            <a:r>
              <a:rPr lang="en-US" sz="2400" u="sng" dirty="0" smtClean="0">
                <a:solidFill>
                  <a:srgbClr val="0070C0"/>
                </a:solidFill>
              </a:rPr>
              <a:t>http</a:t>
            </a:r>
            <a:r>
              <a:rPr lang="en-US" sz="2400" u="sng" dirty="0">
                <a:solidFill>
                  <a:srgbClr val="0070C0"/>
                </a:solidFill>
              </a:rPr>
              <a:t>://</a:t>
            </a:r>
            <a:r>
              <a:rPr lang="en-US" sz="2400" u="sng" dirty="0" smtClean="0">
                <a:solidFill>
                  <a:srgbClr val="0070C0"/>
                </a:solidFill>
              </a:rPr>
              <a:t>deploymentpsych.org/training/training-catalog/cognitive-processing-therapy-cpt-for-ptsd-in-veterans-and-military-personnel</a:t>
            </a:r>
            <a:r>
              <a:rPr lang="en-US" dirty="0" smtClean="0"/>
              <a:t>) </a:t>
            </a:r>
            <a:endParaRPr lang="en-US" dirty="0"/>
          </a:p>
        </p:txBody>
      </p:sp>
      <p:sp>
        <p:nvSpPr>
          <p:cNvPr id="4" name="Slide Number Placeholder 3"/>
          <p:cNvSpPr>
            <a:spLocks noGrp="1"/>
          </p:cNvSpPr>
          <p:nvPr>
            <p:ph type="sldNum" sz="quarter" idx="12"/>
          </p:nvPr>
        </p:nvSpPr>
        <p:spPr/>
        <p:txBody>
          <a:bodyPr/>
          <a:lstStyle/>
          <a:p>
            <a:fld id="{2E295B3F-66C3-4695-B48D-45348EBA2D5D}" type="slidenum">
              <a:rPr lang="en-US" smtClean="0"/>
              <a:pPr/>
              <a:t>27</a:t>
            </a:fld>
            <a:endParaRPr lang="en-US"/>
          </a:p>
        </p:txBody>
      </p:sp>
    </p:spTree>
    <p:extLst>
      <p:ext uri="{BB962C8B-B14F-4D97-AF65-F5344CB8AC3E}">
        <p14:creationId xmlns="" xmlns:p14="http://schemas.microsoft.com/office/powerpoint/2010/main" val="1090842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Effective Alcoholism Treatments (1)</a:t>
            </a:r>
            <a:endParaRPr lang="en-US" dirty="0"/>
          </a:p>
        </p:txBody>
      </p:sp>
      <p:sp>
        <p:nvSpPr>
          <p:cNvPr id="3" name="Content Placeholder 2"/>
          <p:cNvSpPr>
            <a:spLocks noGrp="1"/>
          </p:cNvSpPr>
          <p:nvPr>
            <p:ph idx="1"/>
          </p:nvPr>
        </p:nvSpPr>
        <p:spPr>
          <a:xfrm>
            <a:off x="457200" y="1752600"/>
            <a:ext cx="8229600" cy="4572000"/>
          </a:xfrm>
        </p:spPr>
        <p:txBody>
          <a:bodyPr/>
          <a:lstStyle/>
          <a:p>
            <a:pPr marL="0" indent="0">
              <a:buNone/>
            </a:pPr>
            <a:r>
              <a:rPr lang="en-US" dirty="0" smtClean="0"/>
              <a:t>Psychosocial interventions that are well supported by research evidence:</a:t>
            </a:r>
          </a:p>
          <a:p>
            <a:pPr marL="0" indent="0">
              <a:buNone/>
            </a:pPr>
            <a:endParaRPr lang="en-US" dirty="0" smtClean="0"/>
          </a:p>
          <a:p>
            <a:r>
              <a:rPr lang="en-US" sz="2600" dirty="0" smtClean="0"/>
              <a:t>Motivational Enhancement Therapy</a:t>
            </a:r>
          </a:p>
          <a:p>
            <a:r>
              <a:rPr lang="en-US" sz="2600" dirty="0" smtClean="0"/>
              <a:t>Cognitive Behavior Therapy for Relapse Prevention</a:t>
            </a:r>
          </a:p>
          <a:p>
            <a:r>
              <a:rPr lang="en-US" sz="2600" dirty="0" smtClean="0"/>
              <a:t>Community Reinforcement Approach</a:t>
            </a:r>
          </a:p>
          <a:p>
            <a:r>
              <a:rPr lang="en-US" sz="2600" dirty="0" smtClean="0"/>
              <a:t>Behavioral Couples Therapy</a:t>
            </a:r>
          </a:p>
          <a:p>
            <a:r>
              <a:rPr lang="en-US" sz="2600" dirty="0" smtClean="0"/>
              <a:t>Twelve Step Facilitation</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0"/>
          </p:nvPr>
        </p:nvSpPr>
        <p:spPr>
          <a:xfrm>
            <a:off x="-2133600" y="6356350"/>
            <a:ext cx="990600" cy="365125"/>
          </a:xfrm>
        </p:spPr>
        <p:txBody>
          <a:bodyPr/>
          <a:lstStyle/>
          <a:p>
            <a:pPr>
              <a:defRPr/>
            </a:pPr>
            <a:fld id="{7D8EC459-64D6-4AEA-9178-C0985CAB5B6B}" type="slidenum">
              <a:rPr lang="en-US" smtClean="0"/>
              <a:pPr>
                <a:defRPr/>
              </a:pPr>
              <a:t>28</a:t>
            </a:fld>
            <a:endParaRPr lang="en-US" dirty="0"/>
          </a:p>
        </p:txBody>
      </p:sp>
    </p:spTree>
    <p:extLst>
      <p:ext uri="{BB962C8B-B14F-4D97-AF65-F5344CB8AC3E}">
        <p14:creationId xmlns="" xmlns:p14="http://schemas.microsoft.com/office/powerpoint/2010/main" val="1075607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Alcoholism Treatments (2)</a:t>
            </a:r>
            <a:endParaRPr lang="en-US" dirty="0"/>
          </a:p>
        </p:txBody>
      </p:sp>
      <p:sp>
        <p:nvSpPr>
          <p:cNvPr id="3" name="Content Placeholder 2"/>
          <p:cNvSpPr>
            <a:spLocks noGrp="1"/>
          </p:cNvSpPr>
          <p:nvPr>
            <p:ph idx="1"/>
          </p:nvPr>
        </p:nvSpPr>
        <p:spPr>
          <a:xfrm>
            <a:off x="457200" y="1905000"/>
            <a:ext cx="8229600" cy="4525962"/>
          </a:xfrm>
        </p:spPr>
        <p:txBody>
          <a:bodyPr>
            <a:normAutofit lnSpcReduction="10000"/>
          </a:bodyPr>
          <a:lstStyle/>
          <a:p>
            <a:r>
              <a:rPr lang="en-US" dirty="0" smtClean="0"/>
              <a:t>Medications that can serve as alcohol treatment adjuncts:</a:t>
            </a:r>
          </a:p>
          <a:p>
            <a:pPr marL="0" indent="0">
              <a:buNone/>
            </a:pPr>
            <a:endParaRPr lang="en-US" dirty="0" smtClean="0"/>
          </a:p>
          <a:p>
            <a:pPr lvl="1"/>
            <a:r>
              <a:rPr lang="en-US" dirty="0" err="1" smtClean="0"/>
              <a:t>Disulfiram</a:t>
            </a:r>
            <a:r>
              <a:rPr lang="en-US" dirty="0" smtClean="0"/>
              <a:t> (</a:t>
            </a:r>
            <a:r>
              <a:rPr lang="en-US" dirty="0" err="1" smtClean="0"/>
              <a:t>Antabuse</a:t>
            </a:r>
            <a:r>
              <a:rPr lang="en-US" dirty="0" smtClean="0"/>
              <a:t>®)</a:t>
            </a:r>
          </a:p>
          <a:p>
            <a:pPr lvl="1"/>
            <a:r>
              <a:rPr lang="en-US" dirty="0" smtClean="0"/>
              <a:t>Naltrexone/</a:t>
            </a:r>
            <a:r>
              <a:rPr lang="en-US" dirty="0" err="1" smtClean="0"/>
              <a:t>Vivitrol</a:t>
            </a:r>
            <a:r>
              <a:rPr lang="en-US" dirty="0" smtClean="0"/>
              <a:t>®</a:t>
            </a:r>
          </a:p>
          <a:p>
            <a:pPr lvl="1"/>
            <a:r>
              <a:rPr lang="en-US" dirty="0" err="1" smtClean="0"/>
              <a:t>Acamprosate</a:t>
            </a:r>
            <a:endParaRPr lang="en-US" dirty="0" smtClean="0"/>
          </a:p>
          <a:p>
            <a:pPr lvl="1"/>
            <a:r>
              <a:rPr lang="en-US" dirty="0" err="1" smtClean="0"/>
              <a:t>Topiramate</a:t>
            </a:r>
            <a:r>
              <a:rPr lang="en-US" dirty="0"/>
              <a:t> </a:t>
            </a:r>
            <a:r>
              <a:rPr lang="en-US" dirty="0" smtClean="0"/>
              <a:t>(not approved for this indication by FDA.  Research is very encouraging on efficacy, especially for Type 2 alcoholics.)</a:t>
            </a:r>
          </a:p>
        </p:txBody>
      </p:sp>
      <p:sp>
        <p:nvSpPr>
          <p:cNvPr id="4" name="Slide Number Placeholder 3"/>
          <p:cNvSpPr>
            <a:spLocks noGrp="1"/>
          </p:cNvSpPr>
          <p:nvPr>
            <p:ph type="sldNum" sz="quarter" idx="10"/>
          </p:nvPr>
        </p:nvSpPr>
        <p:spPr>
          <a:xfrm>
            <a:off x="-3505200" y="5943600"/>
            <a:ext cx="2133600" cy="365125"/>
          </a:xfrm>
        </p:spPr>
        <p:txBody>
          <a:bodyPr/>
          <a:lstStyle/>
          <a:p>
            <a:pPr>
              <a:defRPr/>
            </a:pPr>
            <a:fld id="{7D8EC459-64D6-4AEA-9178-C0985CAB5B6B}" type="slidenum">
              <a:rPr lang="en-US" smtClean="0"/>
              <a:pPr>
                <a:defRPr/>
              </a:pPr>
              <a:t>29</a:t>
            </a:fld>
            <a:endParaRPr lang="en-US" dirty="0"/>
          </a:p>
        </p:txBody>
      </p:sp>
    </p:spTree>
    <p:extLst>
      <p:ext uri="{BB962C8B-B14F-4D97-AF65-F5344CB8AC3E}">
        <p14:creationId xmlns="" xmlns:p14="http://schemas.microsoft.com/office/powerpoint/2010/main" val="509005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Scope of the Issue</a:t>
            </a:r>
            <a:endParaRPr lang="en-US" dirty="0" smtClean="0">
              <a:latin typeface="Georgia" pitchFamily="18" charset="0"/>
              <a:ea typeface="ＭＳ Ｐゴシック" charset="-128"/>
              <a:cs typeface="Georgia" pitchFamily="18" charset="0"/>
            </a:endParaRPr>
          </a:p>
        </p:txBody>
      </p:sp>
      <p:sp>
        <p:nvSpPr>
          <p:cNvPr id="8196" name="Content Placeholder 6"/>
          <p:cNvSpPr>
            <a:spLocks noGrp="1"/>
          </p:cNvSpPr>
          <p:nvPr>
            <p:ph idx="1"/>
          </p:nvPr>
        </p:nvSpPr>
        <p:spPr>
          <a:xfrm>
            <a:off x="457200" y="1935163"/>
            <a:ext cx="8229600" cy="967694"/>
          </a:xfrm>
        </p:spPr>
        <p:txBody>
          <a:bodyPr/>
          <a:lstStyle/>
          <a:p>
            <a:pPr algn="ctr">
              <a:lnSpc>
                <a:spcPct val="90000"/>
              </a:lnSpc>
              <a:buFontTx/>
              <a:buNone/>
            </a:pPr>
            <a:r>
              <a:rPr lang="en-US" sz="3200" b="1" u="sng" dirty="0" smtClean="0"/>
              <a:t>As of April 6, 2012</a:t>
            </a:r>
          </a:p>
          <a:p>
            <a:pPr algn="ctr">
              <a:lnSpc>
                <a:spcPct val="90000"/>
              </a:lnSpc>
              <a:buNone/>
            </a:pPr>
            <a:r>
              <a:rPr lang="en-US" sz="1600" dirty="0" smtClean="0">
                <a:hlinkClick r:id="rId3"/>
              </a:rPr>
              <a:t>http://www.defenselink.mil/news/casualty.pdf</a:t>
            </a:r>
            <a:r>
              <a:rPr lang="en-US" sz="1600" dirty="0" smtClean="0"/>
              <a:t> </a:t>
            </a:r>
            <a:endParaRPr lang="en-US" dirty="0" smtClean="0"/>
          </a:p>
          <a:p>
            <a:pPr>
              <a:lnSpc>
                <a:spcPct val="90000"/>
              </a:lnSpc>
              <a:buFontTx/>
              <a:buNone/>
            </a:pPr>
            <a:endParaRPr lang="en-US" sz="1600" dirty="0" smtClean="0"/>
          </a:p>
          <a:p>
            <a:endParaRPr lang="en-US" dirty="0" smtClean="0">
              <a:ea typeface="ＭＳ Ｐゴシック" charset="-128"/>
              <a:cs typeface="Georgia" pitchFamily="18"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687786541"/>
              </p:ext>
            </p:extLst>
          </p:nvPr>
        </p:nvGraphicFramePr>
        <p:xfrm>
          <a:off x="457201" y="2902857"/>
          <a:ext cx="8258627" cy="3215640"/>
        </p:xfrm>
        <a:graphic>
          <a:graphicData uri="http://schemas.openxmlformats.org/drawingml/2006/table">
            <a:tbl>
              <a:tblPr firstRow="1" bandRow="1">
                <a:tableStyleId>{6E25E649-3F16-4E02-A733-19D2CDBF48F0}</a:tableStyleId>
              </a:tblPr>
              <a:tblGrid>
                <a:gridCol w="2531661"/>
                <a:gridCol w="1597652"/>
                <a:gridCol w="2064657"/>
                <a:gridCol w="2064657"/>
              </a:tblGrid>
              <a:tr h="370840">
                <a:tc>
                  <a:txBody>
                    <a:bodyPr/>
                    <a:lstStyle/>
                    <a:p>
                      <a:r>
                        <a:rPr lang="en-US" sz="1800" dirty="0" smtClean="0"/>
                        <a:t>USA – War Fatalities </a:t>
                      </a:r>
                      <a:endParaRPr lang="en-US" dirty="0"/>
                    </a:p>
                  </a:txBody>
                  <a:tcPr/>
                </a:tc>
                <a:tc>
                  <a:txBody>
                    <a:bodyPr/>
                    <a:lstStyle/>
                    <a:p>
                      <a:pPr algn="ctr"/>
                      <a:r>
                        <a:rPr lang="en-US" sz="1800" dirty="0" smtClean="0"/>
                        <a:t>6407</a:t>
                      </a:r>
                      <a:endParaRPr lang="en-US" dirty="0"/>
                    </a:p>
                  </a:txBody>
                  <a:tcPr/>
                </a:tc>
                <a:tc>
                  <a:txBody>
                    <a:bodyPr/>
                    <a:lstStyle/>
                    <a:p>
                      <a:r>
                        <a:rPr lang="en-US" sz="1800" dirty="0" smtClean="0"/>
                        <a:t>USA - Wounded in Action</a:t>
                      </a:r>
                      <a:endParaRPr lang="en-US" dirty="0"/>
                    </a:p>
                  </a:txBody>
                  <a:tcPr/>
                </a:tc>
                <a:tc>
                  <a:txBody>
                    <a:bodyPr/>
                    <a:lstStyle/>
                    <a:p>
                      <a:pPr algn="ctr"/>
                      <a:r>
                        <a:rPr lang="en-US" dirty="0" smtClean="0"/>
                        <a:t>47784</a:t>
                      </a:r>
                    </a:p>
                    <a:p>
                      <a:pPr algn="ctr"/>
                      <a:endParaRPr lang="en-US" dirty="0"/>
                    </a:p>
                  </a:txBody>
                  <a:tcPr/>
                </a:tc>
              </a:tr>
              <a:tr h="370840">
                <a:tc>
                  <a:txBody>
                    <a:bodyPr/>
                    <a:lstStyle/>
                    <a:p>
                      <a:r>
                        <a:rPr lang="en-US" sz="1800" dirty="0" smtClean="0"/>
                        <a:t>Iraq (</a:t>
                      </a:r>
                      <a:r>
                        <a:rPr lang="en-US" sz="1800" dirty="0" err="1" smtClean="0"/>
                        <a:t>OIF</a:t>
                      </a:r>
                      <a:r>
                        <a:rPr lang="en-US" sz="1800" dirty="0" smtClean="0"/>
                        <a:t>) </a:t>
                      </a:r>
                      <a:endParaRPr lang="en-US" dirty="0"/>
                    </a:p>
                  </a:txBody>
                  <a:tcPr/>
                </a:tc>
                <a:tc>
                  <a:txBody>
                    <a:bodyPr/>
                    <a:lstStyle/>
                    <a:p>
                      <a:pPr algn="ctr"/>
                      <a:r>
                        <a:rPr lang="en-US" sz="1800" dirty="0" smtClean="0"/>
                        <a:t> 4422 </a:t>
                      </a:r>
                      <a:endParaRPr lang="en-US" dirty="0"/>
                    </a:p>
                  </a:txBody>
                  <a:tcPr/>
                </a:tc>
                <a:tc>
                  <a:txBody>
                    <a:bodyPr/>
                    <a:lstStyle/>
                    <a:p>
                      <a:r>
                        <a:rPr lang="en-US" sz="1800" dirty="0" smtClean="0"/>
                        <a:t>Iraq (</a:t>
                      </a:r>
                      <a:r>
                        <a:rPr lang="en-US" sz="1800" dirty="0" err="1" smtClean="0"/>
                        <a:t>OIF</a:t>
                      </a:r>
                      <a:r>
                        <a:rPr lang="en-US" sz="1800" dirty="0" smtClean="0"/>
                        <a:t>) </a:t>
                      </a:r>
                      <a:endParaRPr lang="en-US" dirty="0"/>
                    </a:p>
                  </a:txBody>
                  <a:tcPr/>
                </a:tc>
                <a:tc>
                  <a:txBody>
                    <a:bodyPr/>
                    <a:lstStyle/>
                    <a:p>
                      <a:r>
                        <a:rPr lang="en-US" dirty="0" smtClean="0"/>
                        <a:t>             31923</a:t>
                      </a:r>
                      <a:endParaRPr lang="en-US" dirty="0"/>
                    </a:p>
                  </a:txBody>
                  <a:tcPr/>
                </a:tc>
              </a:tr>
              <a:tr h="370840">
                <a:tc>
                  <a:txBody>
                    <a:bodyPr/>
                    <a:lstStyle/>
                    <a:p>
                      <a:r>
                        <a:rPr lang="en-US" sz="1800" dirty="0" smtClean="0"/>
                        <a:t>Iraq (</a:t>
                      </a:r>
                      <a:r>
                        <a:rPr lang="en-US" sz="1800" dirty="0" err="1" smtClean="0"/>
                        <a:t>OND</a:t>
                      </a:r>
                      <a:r>
                        <a:rPr lang="en-US" sz="1800" dirty="0" smtClean="0"/>
                        <a:t>) </a:t>
                      </a:r>
                      <a:endParaRPr lang="en-US" dirty="0"/>
                    </a:p>
                  </a:txBody>
                  <a:tcPr/>
                </a:tc>
                <a:tc>
                  <a:txBody>
                    <a:bodyPr/>
                    <a:lstStyle/>
                    <a:p>
                      <a:pPr algn="ctr"/>
                      <a:r>
                        <a:rPr lang="en-US" sz="1800" dirty="0" smtClean="0"/>
                        <a:t>      66</a:t>
                      </a:r>
                      <a:endParaRPr lang="en-US" dirty="0"/>
                    </a:p>
                  </a:txBody>
                  <a:tcPr/>
                </a:tc>
                <a:tc>
                  <a:txBody>
                    <a:bodyPr/>
                    <a:lstStyle/>
                    <a:p>
                      <a:r>
                        <a:rPr lang="en-US" sz="1800" dirty="0" smtClean="0"/>
                        <a:t>Iraq (</a:t>
                      </a:r>
                      <a:r>
                        <a:rPr lang="en-US" sz="1800" dirty="0" err="1" smtClean="0"/>
                        <a:t>OND</a:t>
                      </a:r>
                      <a:r>
                        <a:rPr lang="en-US" sz="1800" dirty="0" smtClean="0"/>
                        <a:t>) </a:t>
                      </a:r>
                      <a:endParaRPr lang="en-US" dirty="0"/>
                    </a:p>
                  </a:txBody>
                  <a:tcPr/>
                </a:tc>
                <a:tc>
                  <a:txBody>
                    <a:bodyPr/>
                    <a:lstStyle/>
                    <a:p>
                      <a:r>
                        <a:rPr lang="en-US" sz="1800" dirty="0" smtClean="0"/>
                        <a:t>                  301</a:t>
                      </a:r>
                      <a:endParaRPr lang="en-US" dirty="0"/>
                    </a:p>
                  </a:txBody>
                  <a:tcPr/>
                </a:tc>
              </a:tr>
              <a:tr h="370840">
                <a:tc>
                  <a:txBody>
                    <a:bodyPr/>
                    <a:lstStyle/>
                    <a:p>
                      <a:r>
                        <a:rPr lang="en-US" sz="1800" dirty="0" smtClean="0"/>
                        <a:t>Afghanistan (</a:t>
                      </a:r>
                      <a:r>
                        <a:rPr lang="en-US" sz="1800" dirty="0" err="1" smtClean="0"/>
                        <a:t>OEF</a:t>
                      </a:r>
                      <a:r>
                        <a:rPr lang="en-US" sz="1800" dirty="0" smtClean="0"/>
                        <a:t>)</a:t>
                      </a:r>
                      <a:endParaRPr lang="en-US" dirty="0"/>
                    </a:p>
                  </a:txBody>
                  <a:tcPr/>
                </a:tc>
                <a:tc>
                  <a:txBody>
                    <a:bodyPr/>
                    <a:lstStyle/>
                    <a:p>
                      <a:pPr algn="ctr"/>
                      <a:r>
                        <a:rPr lang="en-US" dirty="0" smtClean="0"/>
                        <a:t> 1919</a:t>
                      </a:r>
                      <a:endParaRPr lang="en-US" dirty="0"/>
                    </a:p>
                  </a:txBody>
                  <a:tcPr/>
                </a:tc>
                <a:tc>
                  <a:txBody>
                    <a:bodyPr/>
                    <a:lstStyle/>
                    <a:p>
                      <a:r>
                        <a:rPr lang="en-US" sz="1800" dirty="0" smtClean="0"/>
                        <a:t>Afghanistan (</a:t>
                      </a:r>
                      <a:r>
                        <a:rPr lang="en-US" sz="1800" dirty="0" err="1" smtClean="0"/>
                        <a:t>OEF</a:t>
                      </a:r>
                      <a:r>
                        <a:rPr lang="en-US" sz="1800" dirty="0" smtClean="0"/>
                        <a:t>)</a:t>
                      </a:r>
                      <a:endParaRPr lang="en-US" dirty="0"/>
                    </a:p>
                  </a:txBody>
                  <a:tcPr/>
                </a:tc>
                <a:tc>
                  <a:txBody>
                    <a:bodyPr/>
                    <a:lstStyle/>
                    <a:p>
                      <a:r>
                        <a:rPr lang="en-US" sz="1800" dirty="0" smtClean="0"/>
                        <a:t>             15560</a:t>
                      </a:r>
                      <a:endParaRPr lang="en-US" dirty="0"/>
                    </a:p>
                  </a:txBody>
                  <a:tcPr/>
                </a:tc>
              </a:tr>
              <a:tr h="370840">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OVER 1.9 Million service members have been involved in the Global War on Terror (GWOT).</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178,876</a:t>
                      </a:r>
                      <a:r>
                        <a:rPr lang="en-US" baseline="0" dirty="0" smtClean="0"/>
                        <a:t> TBI’s and 1,621 amputations from 2000 through 2010 Q1</a:t>
                      </a:r>
                      <a:endParaRPr lang="en-US" dirty="0" smtClean="0"/>
                    </a:p>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7" name="Slide Number Placeholder 1"/>
          <p:cNvSpPr>
            <a:spLocks noGrp="1"/>
          </p:cNvSpPr>
          <p:nvPr>
            <p:ph type="sldNum" sz="quarter" idx="4294967295"/>
          </p:nvPr>
        </p:nvSpPr>
        <p:spPr>
          <a:xfrm>
            <a:off x="7924800" y="6245225"/>
            <a:ext cx="762000" cy="476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AB6375F6-E83A-244B-95D0-CAAE0853475E}" type="slidenum">
              <a:rPr lang="en-US" sz="1000"/>
              <a:pPr/>
              <a:t>3</a:t>
            </a:fld>
            <a:endParaRPr lang="en-US" sz="1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err="1">
                <a:solidFill>
                  <a:prstClr val="black"/>
                </a:solidFill>
              </a:rPr>
              <a:t>Najavits</a:t>
            </a:r>
            <a:r>
              <a:rPr lang="en-US" sz="4000" dirty="0">
                <a:solidFill>
                  <a:prstClr val="black"/>
                </a:solidFill>
              </a:rPr>
              <a:t>’ Treatment </a:t>
            </a:r>
            <a:r>
              <a:rPr lang="en-US" sz="4000" i="1" dirty="0">
                <a:solidFill>
                  <a:prstClr val="black"/>
                </a:solidFill>
              </a:rPr>
              <a:t>Seeking Safety</a:t>
            </a:r>
            <a:endParaRPr lang="en-US" dirty="0"/>
          </a:p>
        </p:txBody>
      </p:sp>
      <p:sp>
        <p:nvSpPr>
          <p:cNvPr id="6" name="Content Placeholder 5"/>
          <p:cNvSpPr>
            <a:spLocks noGrp="1"/>
          </p:cNvSpPr>
          <p:nvPr>
            <p:ph idx="1"/>
          </p:nvPr>
        </p:nvSpPr>
        <p:spPr>
          <a:xfrm>
            <a:off x="457200" y="1752600"/>
            <a:ext cx="8229600" cy="4373563"/>
          </a:xfrm>
        </p:spPr>
        <p:txBody>
          <a:bodyPr/>
          <a:lstStyle/>
          <a:p>
            <a:r>
              <a:rPr lang="en-US" b="1" dirty="0" smtClean="0"/>
              <a:t>Safety</a:t>
            </a:r>
            <a:r>
              <a:rPr lang="en-US" dirty="0" smtClean="0"/>
              <a:t> has highest priority in the treatment. </a:t>
            </a:r>
          </a:p>
          <a:p>
            <a:pPr marL="0" indent="0">
              <a:buNone/>
            </a:pPr>
            <a:endParaRPr lang="en-US" dirty="0" smtClean="0"/>
          </a:p>
          <a:p>
            <a:r>
              <a:rPr lang="en-US" dirty="0" smtClean="0"/>
              <a:t>Safety is “abstinence from all substances, reduction in self-destructive behavior, establishment of a network of supportive people, and self-protection from dangers associated with the disorders” (</a:t>
            </a:r>
            <a:r>
              <a:rPr lang="en-US" dirty="0" err="1" smtClean="0"/>
              <a:t>Najavitz</a:t>
            </a:r>
            <a:r>
              <a:rPr lang="en-US" dirty="0" smtClean="0"/>
              <a:t>, 1998)</a:t>
            </a:r>
            <a:endParaRPr lang="en-US" dirty="0"/>
          </a:p>
        </p:txBody>
      </p:sp>
      <p:sp>
        <p:nvSpPr>
          <p:cNvPr id="4" name="Slide Number Placeholder 3"/>
          <p:cNvSpPr>
            <a:spLocks noGrp="1"/>
          </p:cNvSpPr>
          <p:nvPr>
            <p:ph type="sldNum" sz="quarter" idx="12"/>
          </p:nvPr>
        </p:nvSpPr>
        <p:spPr/>
        <p:txBody>
          <a:bodyPr/>
          <a:lstStyle/>
          <a:p>
            <a:fld id="{2E295B3F-66C3-4695-B48D-45348EBA2D5D}" type="slidenum">
              <a:rPr lang="en-US" smtClean="0"/>
              <a:pPr/>
              <a:t>30</a:t>
            </a:fld>
            <a:endParaRPr lang="en-US"/>
          </a:p>
        </p:txBody>
      </p:sp>
    </p:spTree>
    <p:extLst>
      <p:ext uri="{BB962C8B-B14F-4D97-AF65-F5344CB8AC3E}">
        <p14:creationId xmlns="" xmlns:p14="http://schemas.microsoft.com/office/powerpoint/2010/main" val="2364347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Seeking Safety </a:t>
            </a:r>
            <a:r>
              <a:rPr lang="en-US" dirty="0" smtClean="0"/>
              <a:t>(2)</a:t>
            </a:r>
            <a:endParaRPr lang="en-US" dirty="0"/>
          </a:p>
        </p:txBody>
      </p:sp>
      <p:sp>
        <p:nvSpPr>
          <p:cNvPr id="3" name="Content Placeholder 2"/>
          <p:cNvSpPr>
            <a:spLocks noGrp="1"/>
          </p:cNvSpPr>
          <p:nvPr>
            <p:ph idx="1"/>
          </p:nvPr>
        </p:nvSpPr>
        <p:spPr/>
        <p:txBody>
          <a:bodyPr>
            <a:normAutofit fontScale="70000" lnSpcReduction="20000"/>
          </a:bodyPr>
          <a:lstStyle/>
          <a:p>
            <a:r>
              <a:rPr lang="en-US" dirty="0"/>
              <a:t>Designed for integrated treatment of PTSD and SUD</a:t>
            </a:r>
          </a:p>
          <a:p>
            <a:r>
              <a:rPr lang="en-US" dirty="0" smtClean="0"/>
              <a:t>Theme is to establish safety from substances, dangerous relationships, and extreme symptoms (e.g. </a:t>
            </a:r>
            <a:r>
              <a:rPr lang="en-US" dirty="0" err="1" smtClean="0"/>
              <a:t>suicidality</a:t>
            </a:r>
            <a:r>
              <a:rPr lang="en-US" dirty="0" smtClean="0"/>
              <a:t>)</a:t>
            </a:r>
          </a:p>
          <a:p>
            <a:r>
              <a:rPr lang="en-US" dirty="0" smtClean="0"/>
              <a:t>Can use in group or individual therapy sessions</a:t>
            </a:r>
          </a:p>
          <a:p>
            <a:r>
              <a:rPr lang="en-US" dirty="0" smtClean="0"/>
              <a:t>Cognitive behavioral approach to develop skills to cope with stress also includes </a:t>
            </a:r>
            <a:r>
              <a:rPr lang="en-US" dirty="0" err="1" smtClean="0"/>
              <a:t>psychoeducation</a:t>
            </a:r>
            <a:endParaRPr lang="en-US" dirty="0" smtClean="0"/>
          </a:p>
          <a:p>
            <a:r>
              <a:rPr lang="en-US" dirty="0" smtClean="0"/>
              <a:t>Present focus</a:t>
            </a:r>
          </a:p>
          <a:p>
            <a:r>
              <a:rPr lang="en-US" dirty="0" smtClean="0"/>
              <a:t>Very popular in the Veterans Health Administration</a:t>
            </a:r>
          </a:p>
          <a:p>
            <a:r>
              <a:rPr lang="en-US" dirty="0" smtClean="0"/>
              <a:t>Uses treatment manual and handouts</a:t>
            </a:r>
          </a:p>
          <a:p>
            <a:r>
              <a:rPr lang="en-US" dirty="0" smtClean="0"/>
              <a:t>25 modules in 4 content areas :</a:t>
            </a:r>
          </a:p>
          <a:p>
            <a:pPr lvl="1"/>
            <a:r>
              <a:rPr lang="en-US" dirty="0" smtClean="0"/>
              <a:t>Cognitive</a:t>
            </a:r>
          </a:p>
          <a:p>
            <a:pPr lvl="1"/>
            <a:r>
              <a:rPr lang="en-US" dirty="0" smtClean="0"/>
              <a:t>Behavioral</a:t>
            </a:r>
          </a:p>
          <a:p>
            <a:pPr lvl="1"/>
            <a:r>
              <a:rPr lang="en-US" dirty="0" smtClean="0"/>
              <a:t>Interpersonal</a:t>
            </a:r>
          </a:p>
          <a:p>
            <a:pPr lvl="1"/>
            <a:r>
              <a:rPr lang="en-US" dirty="0" smtClean="0"/>
              <a:t>Case Management</a:t>
            </a:r>
          </a:p>
          <a:p>
            <a:pPr lvl="1"/>
            <a:endParaRPr lang="en-US" dirty="0" smtClean="0"/>
          </a:p>
          <a:p>
            <a:pPr lvl="2"/>
            <a:endParaRPr lang="en-US" dirty="0"/>
          </a:p>
        </p:txBody>
      </p:sp>
      <p:sp>
        <p:nvSpPr>
          <p:cNvPr id="4" name="Slide Number Placeholder 3"/>
          <p:cNvSpPr>
            <a:spLocks noGrp="1"/>
          </p:cNvSpPr>
          <p:nvPr>
            <p:ph type="sldNum" sz="quarter" idx="12"/>
          </p:nvPr>
        </p:nvSpPr>
        <p:spPr/>
        <p:txBody>
          <a:bodyPr/>
          <a:lstStyle/>
          <a:p>
            <a:fld id="{2E295B3F-66C3-4695-B48D-45348EBA2D5D}" type="slidenum">
              <a:rPr lang="en-US" smtClean="0"/>
              <a:pPr/>
              <a:t>31</a:t>
            </a:fld>
            <a:endParaRPr lang="en-US"/>
          </a:p>
        </p:txBody>
      </p:sp>
    </p:spTree>
    <p:extLst>
      <p:ext uri="{BB962C8B-B14F-4D97-AF65-F5344CB8AC3E}">
        <p14:creationId xmlns="" xmlns:p14="http://schemas.microsoft.com/office/powerpoint/2010/main" val="2557967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prstClr val="black"/>
                </a:solidFill>
              </a:rPr>
              <a:t>Seeking Safety </a:t>
            </a:r>
            <a:r>
              <a:rPr lang="en-US" dirty="0" smtClean="0">
                <a:solidFill>
                  <a:prstClr val="black"/>
                </a:solidFill>
              </a:rPr>
              <a:t>(3)</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Flexible—Use relevant modules and can vary order</a:t>
            </a:r>
          </a:p>
          <a:p>
            <a:r>
              <a:rPr lang="en-US" dirty="0" smtClean="0"/>
              <a:t>Structured sessions for modules—check-in, quotation to emotionally engage clients, reflect on and comment on relevant handouts/practice skills, check-out asking what clients got out of session and what commitment they are willing to make.</a:t>
            </a:r>
          </a:p>
          <a:p>
            <a:r>
              <a:rPr lang="en-US" dirty="0" smtClean="0"/>
              <a:t>Positive, compassionate tone and positive interactions among clients</a:t>
            </a:r>
          </a:p>
          <a:p>
            <a:r>
              <a:rPr lang="en-US" dirty="0" smtClean="0"/>
              <a:t>Can use with other treatments</a:t>
            </a:r>
          </a:p>
          <a:p>
            <a:r>
              <a:rPr lang="en-US" dirty="0" smtClean="0"/>
              <a:t>Website:  www.seekingsafety.org</a:t>
            </a:r>
            <a:endParaRPr lang="en-US" dirty="0"/>
          </a:p>
        </p:txBody>
      </p:sp>
      <p:sp>
        <p:nvSpPr>
          <p:cNvPr id="4" name="Slide Number Placeholder 3"/>
          <p:cNvSpPr>
            <a:spLocks noGrp="1"/>
          </p:cNvSpPr>
          <p:nvPr>
            <p:ph type="sldNum" sz="quarter" idx="12"/>
          </p:nvPr>
        </p:nvSpPr>
        <p:spPr/>
        <p:txBody>
          <a:bodyPr/>
          <a:lstStyle/>
          <a:p>
            <a:fld id="{2E295B3F-66C3-4695-B48D-45348EBA2D5D}" type="slidenum">
              <a:rPr lang="en-US" smtClean="0"/>
              <a:pPr/>
              <a:t>32</a:t>
            </a:fld>
            <a:endParaRPr lang="en-US"/>
          </a:p>
        </p:txBody>
      </p:sp>
    </p:spTree>
    <p:extLst>
      <p:ext uri="{BB962C8B-B14F-4D97-AF65-F5344CB8AC3E}">
        <p14:creationId xmlns="" xmlns:p14="http://schemas.microsoft.com/office/powerpoint/2010/main" val="3130614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09575" y="304800"/>
            <a:ext cx="8229600" cy="1593850"/>
          </a:xfrm>
        </p:spPr>
        <p:txBody>
          <a:bodyPr>
            <a:normAutofit fontScale="90000"/>
          </a:bodyPr>
          <a:lstStyle/>
          <a:p>
            <a:pPr eaLnBrk="1" hangingPunct="1"/>
            <a:r>
              <a:rPr lang="en-US" sz="2800" b="1" dirty="0" smtClean="0"/>
              <a:t>Recommendations for Treatment of </a:t>
            </a:r>
            <a:br>
              <a:rPr lang="en-US" sz="2800" b="1" dirty="0" smtClean="0"/>
            </a:br>
            <a:r>
              <a:rPr lang="en-US" sz="2800" b="1" dirty="0" smtClean="0"/>
              <a:t>SUD in Veterans with PTSD </a:t>
            </a:r>
            <a:br>
              <a:rPr lang="en-US" sz="2800" b="1" dirty="0" smtClean="0"/>
            </a:br>
            <a:r>
              <a:rPr lang="en-US" sz="2800" b="1" dirty="0" smtClean="0"/>
              <a:t>(Based on Findings of Subject Matter Expert Panel  in November, 2009)</a:t>
            </a:r>
          </a:p>
        </p:txBody>
      </p:sp>
      <p:sp>
        <p:nvSpPr>
          <p:cNvPr id="11267" name="Rectangle 3"/>
          <p:cNvSpPr>
            <a:spLocks noGrp="1" noChangeArrowheads="1"/>
          </p:cNvSpPr>
          <p:nvPr>
            <p:ph type="body" idx="1"/>
          </p:nvPr>
        </p:nvSpPr>
        <p:spPr>
          <a:xfrm>
            <a:off x="533400" y="2179638"/>
            <a:ext cx="8229600" cy="4151312"/>
          </a:xfrm>
        </p:spPr>
        <p:txBody>
          <a:bodyPr>
            <a:normAutofit lnSpcReduction="10000"/>
          </a:bodyPr>
          <a:lstStyle/>
          <a:p>
            <a:pPr eaLnBrk="1" hangingPunct="1">
              <a:lnSpc>
                <a:spcPct val="80000"/>
              </a:lnSpc>
            </a:pPr>
            <a:r>
              <a:rPr lang="en-US" sz="2200" smtClean="0"/>
              <a:t>Treatments for the two conditions should be coordinated and generally the treatments should be done simultaneously.  There should be a single treatment plan.</a:t>
            </a:r>
          </a:p>
          <a:p>
            <a:pPr eaLnBrk="1" hangingPunct="1">
              <a:lnSpc>
                <a:spcPct val="80000"/>
              </a:lnSpc>
            </a:pPr>
            <a:r>
              <a:rPr lang="en-US" sz="2200" smtClean="0"/>
              <a:t>The VA-DoD Clinical Practice Guidelines should be followed for each condition.</a:t>
            </a:r>
          </a:p>
          <a:p>
            <a:pPr eaLnBrk="1" hangingPunct="1">
              <a:lnSpc>
                <a:spcPct val="80000"/>
              </a:lnSpc>
            </a:pPr>
            <a:r>
              <a:rPr lang="en-US" sz="2200" smtClean="0"/>
              <a:t>A community of practice for SUD-PTSD specialists should be created.</a:t>
            </a:r>
          </a:p>
          <a:p>
            <a:pPr eaLnBrk="1" hangingPunct="1">
              <a:lnSpc>
                <a:spcPct val="80000"/>
              </a:lnSpc>
            </a:pPr>
            <a:r>
              <a:rPr lang="en-US" sz="2200" smtClean="0"/>
              <a:t>Patients should be regularly monitored to ensure that the treatment plan is responsive to their needs.</a:t>
            </a:r>
          </a:p>
          <a:p>
            <a:pPr eaLnBrk="1" hangingPunct="1">
              <a:lnSpc>
                <a:spcPct val="80000"/>
              </a:lnSpc>
            </a:pPr>
            <a:r>
              <a:rPr lang="en-US" sz="2200" smtClean="0"/>
              <a:t>Family involvement can be very helpful to the treatment of both conditions.</a:t>
            </a:r>
          </a:p>
          <a:p>
            <a:pPr eaLnBrk="1" hangingPunct="1">
              <a:lnSpc>
                <a:spcPct val="80000"/>
              </a:lnSpc>
            </a:pPr>
            <a:r>
              <a:rPr lang="en-US" sz="2200" smtClean="0"/>
              <a:t>The Clinical Recommendations of the Panel should be revisited/ revised on the basis of new research and the actual experiences of the SUD-PTSD specialists.  </a:t>
            </a:r>
          </a:p>
        </p:txBody>
      </p:sp>
      <p:sp>
        <p:nvSpPr>
          <p:cNvPr id="2" name="Slide Number Placeholder 1"/>
          <p:cNvSpPr>
            <a:spLocks noGrp="1"/>
          </p:cNvSpPr>
          <p:nvPr>
            <p:ph type="sldNum" sz="quarter" idx="12"/>
          </p:nvPr>
        </p:nvSpPr>
        <p:spPr/>
        <p:txBody>
          <a:bodyPr/>
          <a:lstStyle/>
          <a:p>
            <a:fld id="{2E295B3F-66C3-4695-B48D-45348EBA2D5D}"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90588" y="274638"/>
            <a:ext cx="6964362" cy="1143000"/>
          </a:xfrm>
        </p:spPr>
        <p:txBody>
          <a:bodyPr/>
          <a:lstStyle/>
          <a:p>
            <a:pPr eaLnBrk="1" hangingPunct="1"/>
            <a:r>
              <a:rPr lang="en-US" sz="3200" b="1" dirty="0" smtClean="0"/>
              <a:t>Issues in Treating SUD in </a:t>
            </a:r>
            <a:br>
              <a:rPr lang="en-US" sz="3200" b="1" dirty="0" smtClean="0"/>
            </a:br>
            <a:r>
              <a:rPr lang="en-US" sz="3200" b="1" dirty="0" smtClean="0"/>
              <a:t>OEF/OIF/OND Veterans (1)</a:t>
            </a:r>
          </a:p>
        </p:txBody>
      </p:sp>
      <p:sp>
        <p:nvSpPr>
          <p:cNvPr id="12291" name="Rectangle 3"/>
          <p:cNvSpPr>
            <a:spLocks noGrp="1" noChangeArrowheads="1"/>
          </p:cNvSpPr>
          <p:nvPr>
            <p:ph type="body" idx="1"/>
          </p:nvPr>
        </p:nvSpPr>
        <p:spPr>
          <a:xfrm>
            <a:off x="381000" y="1981200"/>
            <a:ext cx="8253412" cy="5105400"/>
          </a:xfrm>
        </p:spPr>
        <p:txBody>
          <a:bodyPr>
            <a:normAutofit/>
          </a:bodyPr>
          <a:lstStyle/>
          <a:p>
            <a:pPr eaLnBrk="1" hangingPunct="1">
              <a:lnSpc>
                <a:spcPct val="80000"/>
              </a:lnSpc>
            </a:pPr>
            <a:r>
              <a:rPr lang="en-US" sz="2800" dirty="0" smtClean="0"/>
              <a:t>Assessment should include both conditions.  Systematic screening for PTSD in SUD programs results in four times as many patients being diagnosed with comorbid PTSD</a:t>
            </a:r>
          </a:p>
          <a:p>
            <a:pPr eaLnBrk="1" hangingPunct="1">
              <a:lnSpc>
                <a:spcPct val="80000"/>
              </a:lnSpc>
            </a:pPr>
            <a:r>
              <a:rPr lang="en-US" sz="2800" dirty="0" smtClean="0"/>
              <a:t>Establish solid working alliance.</a:t>
            </a:r>
          </a:p>
          <a:p>
            <a:pPr eaLnBrk="1" hangingPunct="1">
              <a:lnSpc>
                <a:spcPct val="80000"/>
              </a:lnSpc>
            </a:pPr>
            <a:r>
              <a:rPr lang="en-US" sz="2800" dirty="0" smtClean="0"/>
              <a:t>Use term “warzone stress” rather than “combat stress.”</a:t>
            </a:r>
          </a:p>
          <a:p>
            <a:pPr eaLnBrk="1" hangingPunct="1">
              <a:lnSpc>
                <a:spcPct val="80000"/>
              </a:lnSpc>
            </a:pPr>
            <a:r>
              <a:rPr lang="en-US" sz="2800" dirty="0" smtClean="0"/>
              <a:t>“Normalize” reactions of Veteran and emphasize self efficacy and hope.                       </a:t>
            </a:r>
          </a:p>
          <a:p>
            <a:pPr eaLnBrk="1" hangingPunct="1">
              <a:lnSpc>
                <a:spcPct val="80000"/>
              </a:lnSpc>
            </a:pPr>
            <a:r>
              <a:rPr lang="en-US" sz="2800" dirty="0" smtClean="0"/>
              <a:t>Encourage relationships with other Veterans. Encourage involvement with Vet Centers</a:t>
            </a:r>
          </a:p>
        </p:txBody>
      </p:sp>
      <p:sp>
        <p:nvSpPr>
          <p:cNvPr id="2" name="Slide Number Placeholder 1"/>
          <p:cNvSpPr>
            <a:spLocks noGrp="1"/>
          </p:cNvSpPr>
          <p:nvPr>
            <p:ph type="sldNum" sz="quarter" idx="12"/>
          </p:nvPr>
        </p:nvSpPr>
        <p:spPr/>
        <p:txBody>
          <a:bodyPr/>
          <a:lstStyle/>
          <a:p>
            <a:fld id="{2E295B3F-66C3-4695-B48D-45348EBA2D5D}"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90588" y="274638"/>
            <a:ext cx="6964362" cy="1143000"/>
          </a:xfrm>
        </p:spPr>
        <p:txBody>
          <a:bodyPr/>
          <a:lstStyle/>
          <a:p>
            <a:pPr eaLnBrk="1" hangingPunct="1"/>
            <a:r>
              <a:rPr lang="en-US" sz="3200" b="1" dirty="0" smtClean="0"/>
              <a:t>Issues in Treating SUD in </a:t>
            </a:r>
            <a:br>
              <a:rPr lang="en-US" sz="3200" b="1" dirty="0" smtClean="0"/>
            </a:br>
            <a:r>
              <a:rPr lang="en-US" sz="3200" b="1" dirty="0" smtClean="0"/>
              <a:t>OEF/OIF/OND Veterans (2)</a:t>
            </a:r>
          </a:p>
        </p:txBody>
      </p:sp>
      <p:sp>
        <p:nvSpPr>
          <p:cNvPr id="12291" name="Rectangle 3"/>
          <p:cNvSpPr>
            <a:spLocks noGrp="1" noChangeArrowheads="1"/>
          </p:cNvSpPr>
          <p:nvPr>
            <p:ph type="body" idx="1"/>
          </p:nvPr>
        </p:nvSpPr>
        <p:spPr>
          <a:xfrm>
            <a:off x="304800" y="2209800"/>
            <a:ext cx="8253412" cy="4038600"/>
          </a:xfrm>
        </p:spPr>
        <p:txBody>
          <a:bodyPr>
            <a:normAutofit fontScale="92500" lnSpcReduction="10000"/>
          </a:bodyPr>
          <a:lstStyle/>
          <a:p>
            <a:pPr eaLnBrk="1" hangingPunct="1">
              <a:lnSpc>
                <a:spcPct val="80000"/>
              </a:lnSpc>
            </a:pPr>
            <a:r>
              <a:rPr lang="en-US" sz="2800" dirty="0" smtClean="0"/>
              <a:t>Distinguish developmentally-related aspects of substance abuse from risk of chronic dependence and effects.</a:t>
            </a:r>
          </a:p>
          <a:p>
            <a:pPr marL="0" indent="0" eaLnBrk="1" hangingPunct="1">
              <a:lnSpc>
                <a:spcPct val="80000"/>
              </a:lnSpc>
              <a:buNone/>
            </a:pPr>
            <a:endParaRPr lang="en-US" sz="2800" dirty="0" smtClean="0"/>
          </a:p>
          <a:p>
            <a:pPr eaLnBrk="1" hangingPunct="1">
              <a:lnSpc>
                <a:spcPct val="80000"/>
              </a:lnSpc>
            </a:pPr>
            <a:r>
              <a:rPr lang="en-US" sz="2800" dirty="0" smtClean="0"/>
              <a:t>Computerized aids to enhance SUD services.</a:t>
            </a:r>
          </a:p>
          <a:p>
            <a:pPr eaLnBrk="1" hangingPunct="1">
              <a:lnSpc>
                <a:spcPct val="80000"/>
              </a:lnSpc>
            </a:pPr>
            <a:endParaRPr lang="en-US" sz="2800" dirty="0" smtClean="0"/>
          </a:p>
          <a:p>
            <a:pPr eaLnBrk="1" hangingPunct="1">
              <a:lnSpc>
                <a:spcPct val="80000"/>
              </a:lnSpc>
            </a:pPr>
            <a:r>
              <a:rPr lang="en-US" sz="2800" dirty="0" smtClean="0"/>
              <a:t>Integrate services to address complexity of problems - combinations of SUD with traumatic brain injury, chronic pain, homelessness, PTSD, nicotine dependence, community/family readjustment. </a:t>
            </a:r>
          </a:p>
          <a:p>
            <a:pPr marL="0" indent="0" eaLnBrk="1" hangingPunct="1">
              <a:lnSpc>
                <a:spcPct val="80000"/>
              </a:lnSpc>
              <a:buNone/>
            </a:pPr>
            <a:endParaRPr lang="en-US" sz="2800" dirty="0" smtClean="0"/>
          </a:p>
          <a:p>
            <a:pPr eaLnBrk="1" hangingPunct="1">
              <a:lnSpc>
                <a:spcPct val="80000"/>
              </a:lnSpc>
            </a:pPr>
            <a:r>
              <a:rPr lang="en-US" sz="2800" dirty="0" smtClean="0"/>
              <a:t>Reduce concerns over confidentiality.</a:t>
            </a:r>
          </a:p>
          <a:p>
            <a:pPr eaLnBrk="1" hangingPunct="1">
              <a:lnSpc>
                <a:spcPct val="80000"/>
              </a:lnSpc>
            </a:pPr>
            <a:endParaRPr lang="en-US" sz="2600" dirty="0" smtClean="0"/>
          </a:p>
        </p:txBody>
      </p:sp>
      <p:sp>
        <p:nvSpPr>
          <p:cNvPr id="2" name="Slide Number Placeholder 1"/>
          <p:cNvSpPr>
            <a:spLocks noGrp="1"/>
          </p:cNvSpPr>
          <p:nvPr>
            <p:ph type="sldNum" sz="quarter" idx="12"/>
          </p:nvPr>
        </p:nvSpPr>
        <p:spPr/>
        <p:txBody>
          <a:bodyPr/>
          <a:lstStyle/>
          <a:p>
            <a:fld id="{2E295B3F-66C3-4695-B48D-45348EBA2D5D}" type="slidenum">
              <a:rPr lang="en-US" smtClean="0"/>
              <a:pPr/>
              <a:t>35</a:t>
            </a:fld>
            <a:endParaRPr lang="en-US"/>
          </a:p>
        </p:txBody>
      </p:sp>
    </p:spTree>
    <p:extLst>
      <p:ext uri="{BB962C8B-B14F-4D97-AF65-F5344CB8AC3E}">
        <p14:creationId xmlns="" xmlns:p14="http://schemas.microsoft.com/office/powerpoint/2010/main" val="8208592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29699" name="Title 1"/>
          <p:cNvSpPr>
            <a:spLocks noGrp="1"/>
          </p:cNvSpPr>
          <p:nvPr>
            <p:ph type="title" idx="4294967295"/>
          </p:nvPr>
        </p:nvSpPr>
        <p:spPr/>
        <p:txBody>
          <a:bodyPr>
            <a:normAutofit fontScale="90000"/>
          </a:bodyPr>
          <a:lstStyle/>
          <a:p>
            <a:pPr eaLnBrk="1" hangingPunct="1"/>
            <a:r>
              <a:rPr lang="en-US" sz="3600" dirty="0" smtClean="0"/>
              <a:t>Some Good Assessment Questions for OEF/OIF/OND Veterans</a:t>
            </a:r>
          </a:p>
        </p:txBody>
      </p:sp>
      <p:sp>
        <p:nvSpPr>
          <p:cNvPr id="29700" name="Content Placeholder 2"/>
          <p:cNvSpPr>
            <a:spLocks noGrp="1"/>
          </p:cNvSpPr>
          <p:nvPr>
            <p:ph idx="4294967295"/>
          </p:nvPr>
        </p:nvSpPr>
        <p:spPr>
          <a:xfrm>
            <a:off x="838200" y="1752600"/>
            <a:ext cx="7429500" cy="4603750"/>
          </a:xfrm>
        </p:spPr>
        <p:txBody>
          <a:bodyPr>
            <a:normAutofit lnSpcReduction="10000"/>
          </a:bodyPr>
          <a:lstStyle/>
          <a:p>
            <a:pPr marL="514350" indent="-514350" eaLnBrk="1" hangingPunct="1">
              <a:lnSpc>
                <a:spcPct val="90000"/>
              </a:lnSpc>
              <a:buFont typeface="Calibri" pitchFamily="34" charset="0"/>
              <a:buAutoNum type="arabicPeriod"/>
            </a:pPr>
            <a:r>
              <a:rPr lang="en-US" sz="2600" dirty="0" smtClean="0"/>
              <a:t>Why did you join the Army, Marine Corps, Navy, etc.?  What did you hope to accomplish?</a:t>
            </a:r>
          </a:p>
          <a:p>
            <a:pPr marL="514350" indent="-514350" eaLnBrk="1" hangingPunct="1">
              <a:lnSpc>
                <a:spcPct val="90000"/>
              </a:lnSpc>
              <a:buFont typeface="Calibri" pitchFamily="34" charset="0"/>
              <a:buAutoNum type="arabicPeriod"/>
            </a:pPr>
            <a:endParaRPr lang="en-US" sz="2600" dirty="0" smtClean="0"/>
          </a:p>
          <a:p>
            <a:pPr marL="514350" indent="-514350" eaLnBrk="1" hangingPunct="1">
              <a:lnSpc>
                <a:spcPct val="90000"/>
              </a:lnSpc>
              <a:buFont typeface="Calibri" pitchFamily="34" charset="0"/>
              <a:buAutoNum type="arabicPeriod"/>
            </a:pPr>
            <a:r>
              <a:rPr lang="en-US" sz="2600" dirty="0" smtClean="0"/>
              <a:t>Combat tours – Number? When? Where? Military job? Duties in combat zone?</a:t>
            </a:r>
          </a:p>
          <a:p>
            <a:pPr marL="514350" indent="-514350" eaLnBrk="1" hangingPunct="1">
              <a:lnSpc>
                <a:spcPct val="90000"/>
              </a:lnSpc>
              <a:buFont typeface="Calibri" pitchFamily="34" charset="0"/>
              <a:buAutoNum type="arabicPeriod"/>
            </a:pPr>
            <a:endParaRPr lang="en-US" sz="2600" dirty="0" smtClean="0"/>
          </a:p>
          <a:p>
            <a:pPr marL="514350" indent="-514350" eaLnBrk="1" hangingPunct="1">
              <a:lnSpc>
                <a:spcPct val="90000"/>
              </a:lnSpc>
              <a:buFont typeface="Calibri" pitchFamily="34" charset="0"/>
              <a:buAutoNum type="arabicPeriod"/>
            </a:pPr>
            <a:r>
              <a:rPr lang="en-US" sz="2600" dirty="0" smtClean="0"/>
              <a:t>Satisfaction with training and deployment preparation</a:t>
            </a:r>
          </a:p>
          <a:p>
            <a:pPr marL="514350" indent="-514350" eaLnBrk="1" hangingPunct="1">
              <a:lnSpc>
                <a:spcPct val="90000"/>
              </a:lnSpc>
              <a:buFont typeface="Calibri" pitchFamily="34" charset="0"/>
              <a:buAutoNum type="arabicPeriod"/>
            </a:pPr>
            <a:endParaRPr lang="en-US" sz="2600" dirty="0" smtClean="0"/>
          </a:p>
          <a:p>
            <a:pPr marL="514350" indent="-514350" eaLnBrk="1" hangingPunct="1">
              <a:lnSpc>
                <a:spcPct val="90000"/>
              </a:lnSpc>
              <a:buFont typeface="Calibri" pitchFamily="34" charset="0"/>
              <a:buAutoNum type="arabicPeriod"/>
            </a:pPr>
            <a:r>
              <a:rPr lang="en-US" sz="2600" dirty="0" smtClean="0"/>
              <a:t>Satisfaction with leadership and equipment</a:t>
            </a:r>
          </a:p>
          <a:p>
            <a:pPr marL="514350" indent="-514350" eaLnBrk="1" hangingPunct="1">
              <a:lnSpc>
                <a:spcPct val="90000"/>
              </a:lnSpc>
              <a:buFont typeface="Calibri" pitchFamily="34" charset="0"/>
              <a:buAutoNum type="arabicPeriod"/>
            </a:pPr>
            <a:endParaRPr lang="en-US" sz="2600" dirty="0" smtClean="0"/>
          </a:p>
          <a:p>
            <a:pPr marL="514350" indent="-514350" eaLnBrk="1" hangingPunct="1">
              <a:lnSpc>
                <a:spcPct val="90000"/>
              </a:lnSpc>
              <a:buFont typeface="Calibri" pitchFamily="34" charset="0"/>
              <a:buAutoNum type="arabicPeriod"/>
            </a:pPr>
            <a:r>
              <a:rPr lang="en-US" sz="2600" dirty="0" smtClean="0"/>
              <a:t>How do family members feel about the military? </a:t>
            </a:r>
          </a:p>
          <a:p>
            <a:pPr marL="514350" indent="-514350" eaLnBrk="1" hangingPunct="1">
              <a:lnSpc>
                <a:spcPct val="90000"/>
              </a:lnSpc>
              <a:buFont typeface="Wingdings 2" pitchFamily="18" charset="2"/>
              <a:buNone/>
            </a:pPr>
            <a:endParaRPr lang="en-US" sz="2600" dirty="0" smtClean="0"/>
          </a:p>
        </p:txBody>
      </p:sp>
      <p:sp>
        <p:nvSpPr>
          <p:cNvPr id="29701" name="Footer Placeholder 5"/>
          <p:cNvSpPr txBox="1">
            <a:spLocks noGrp="1"/>
          </p:cNvSpPr>
          <p:nvPr/>
        </p:nvSpPr>
        <p:spPr bwMode="auto">
          <a:xfrm>
            <a:off x="3124200" y="6356350"/>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200">
              <a:solidFill>
                <a:srgbClr val="898989"/>
              </a:solidFill>
              <a:cs typeface="Arial" charset="0"/>
            </a:endParaRPr>
          </a:p>
        </p:txBody>
      </p:sp>
      <p:sp>
        <p:nvSpPr>
          <p:cNvPr id="29702"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2" name="Slide Number Placeholder 1"/>
          <p:cNvSpPr>
            <a:spLocks noGrp="1"/>
          </p:cNvSpPr>
          <p:nvPr>
            <p:ph type="sldNum" sz="quarter" idx="12"/>
          </p:nvPr>
        </p:nvSpPr>
        <p:spPr/>
        <p:txBody>
          <a:bodyPr/>
          <a:lstStyle/>
          <a:p>
            <a:fld id="{2E295B3F-66C3-4695-B48D-45348EBA2D5D}" type="slidenum">
              <a:rPr lang="en-US" smtClean="0"/>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for VA Care</a:t>
            </a:r>
            <a:endParaRPr lang="en-US" dirty="0"/>
          </a:p>
        </p:txBody>
      </p:sp>
      <p:sp>
        <p:nvSpPr>
          <p:cNvPr id="4" name="Slide Number Placeholder 3"/>
          <p:cNvSpPr>
            <a:spLocks noGrp="1"/>
          </p:cNvSpPr>
          <p:nvPr>
            <p:ph type="sldNum" sz="quarter" idx="12"/>
          </p:nvPr>
        </p:nvSpPr>
        <p:spPr/>
        <p:txBody>
          <a:bodyPr/>
          <a:lstStyle/>
          <a:p>
            <a:fld id="{2E295B3F-66C3-4695-B48D-45348EBA2D5D}" type="slidenum">
              <a:rPr lang="en-US" smtClean="0"/>
              <a:pPr/>
              <a:t>37</a:t>
            </a:fld>
            <a:endParaRPr lang="en-US"/>
          </a:p>
        </p:txBody>
      </p:sp>
    </p:spTree>
    <p:extLst>
      <p:ext uri="{BB962C8B-B14F-4D97-AF65-F5344CB8AC3E}">
        <p14:creationId xmlns="" xmlns:p14="http://schemas.microsoft.com/office/powerpoint/2010/main" val="31626639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533400"/>
            <a:ext cx="9144000" cy="1066800"/>
          </a:xfrm>
        </p:spPr>
        <p:txBody>
          <a:bodyPr>
            <a:normAutofit fontScale="90000"/>
          </a:bodyPr>
          <a:lstStyle/>
          <a:p>
            <a:pPr eaLnBrk="1" hangingPunct="1"/>
            <a:r>
              <a:rPr lang="en-US" smtClean="0">
                <a:solidFill>
                  <a:srgbClr val="4A4A3C"/>
                </a:solidFill>
              </a:rPr>
              <a:t>Who is Eligible for VA Health Care Benefits?</a:t>
            </a:r>
          </a:p>
        </p:txBody>
      </p:sp>
      <p:sp>
        <p:nvSpPr>
          <p:cNvPr id="4099" name="Rectangle 3"/>
          <p:cNvSpPr>
            <a:spLocks noGrp="1" noChangeArrowheads="1"/>
          </p:cNvSpPr>
          <p:nvPr>
            <p:ph idx="4294967295"/>
          </p:nvPr>
        </p:nvSpPr>
        <p:spPr>
          <a:xfrm>
            <a:off x="0" y="2362200"/>
            <a:ext cx="9144000" cy="4876800"/>
          </a:xfrm>
        </p:spPr>
        <p:txBody>
          <a:bodyPr/>
          <a:lstStyle/>
          <a:p>
            <a:pPr eaLnBrk="1" hangingPunct="1">
              <a:lnSpc>
                <a:spcPct val="80000"/>
              </a:lnSpc>
              <a:spcBef>
                <a:spcPct val="0"/>
              </a:spcBef>
            </a:pPr>
            <a:r>
              <a:rPr lang="en-US" sz="2400" smtClean="0">
                <a:solidFill>
                  <a:srgbClr val="000000"/>
                </a:solidFill>
              </a:rPr>
              <a:t>Served in the Active military and discharged or released under conditions other than dishonorable</a:t>
            </a:r>
          </a:p>
          <a:p>
            <a:pPr eaLnBrk="1" hangingPunct="1">
              <a:lnSpc>
                <a:spcPct val="80000"/>
              </a:lnSpc>
              <a:spcBef>
                <a:spcPct val="0"/>
              </a:spcBef>
            </a:pPr>
            <a:endParaRPr lang="en-US" sz="2400" smtClean="0">
              <a:solidFill>
                <a:srgbClr val="000000"/>
              </a:solidFill>
            </a:endParaRPr>
          </a:p>
          <a:p>
            <a:pPr eaLnBrk="1" hangingPunct="1">
              <a:lnSpc>
                <a:spcPct val="80000"/>
              </a:lnSpc>
              <a:spcBef>
                <a:spcPct val="0"/>
              </a:spcBef>
              <a:buFontTx/>
              <a:buNone/>
            </a:pPr>
            <a:endParaRPr lang="en-US" sz="2400" smtClean="0">
              <a:solidFill>
                <a:srgbClr val="000000"/>
              </a:solidFill>
            </a:endParaRPr>
          </a:p>
          <a:p>
            <a:pPr eaLnBrk="1" hangingPunct="1">
              <a:lnSpc>
                <a:spcPct val="80000"/>
              </a:lnSpc>
              <a:spcBef>
                <a:spcPct val="0"/>
              </a:spcBef>
            </a:pPr>
            <a:r>
              <a:rPr lang="en-US" sz="2400" smtClean="0">
                <a:solidFill>
                  <a:srgbClr val="000000"/>
                </a:solidFill>
              </a:rPr>
              <a:t>Former Reservists may be eligible if they served full-time and for operational or support (excludes training) purposes</a:t>
            </a:r>
          </a:p>
          <a:p>
            <a:pPr eaLnBrk="1" hangingPunct="1">
              <a:lnSpc>
                <a:spcPct val="80000"/>
              </a:lnSpc>
              <a:spcBef>
                <a:spcPct val="0"/>
              </a:spcBef>
              <a:buFontTx/>
              <a:buNone/>
            </a:pPr>
            <a:endParaRPr lang="en-US" sz="2400" smtClean="0">
              <a:solidFill>
                <a:srgbClr val="000000"/>
              </a:solidFill>
            </a:endParaRPr>
          </a:p>
          <a:p>
            <a:pPr eaLnBrk="1" hangingPunct="1">
              <a:lnSpc>
                <a:spcPct val="80000"/>
              </a:lnSpc>
              <a:spcBef>
                <a:spcPct val="0"/>
              </a:spcBef>
              <a:buFontTx/>
              <a:buNone/>
            </a:pPr>
            <a:endParaRPr lang="en-US" sz="2400" smtClean="0">
              <a:solidFill>
                <a:srgbClr val="000000"/>
              </a:solidFill>
            </a:endParaRPr>
          </a:p>
          <a:p>
            <a:pPr eaLnBrk="1" hangingPunct="1">
              <a:lnSpc>
                <a:spcPct val="80000"/>
              </a:lnSpc>
              <a:spcBef>
                <a:spcPct val="0"/>
              </a:spcBef>
            </a:pPr>
            <a:r>
              <a:rPr lang="en-US" sz="2400" smtClean="0">
                <a:solidFill>
                  <a:srgbClr val="000000"/>
                </a:solidFill>
              </a:rPr>
              <a:t>Former National Guard members may be eligible if they were mobilized by a Federal order</a:t>
            </a:r>
          </a:p>
          <a:p>
            <a:pPr eaLnBrk="1" hangingPunct="1">
              <a:lnSpc>
                <a:spcPct val="80000"/>
              </a:lnSpc>
              <a:spcBef>
                <a:spcPct val="0"/>
              </a:spcBef>
              <a:buFontTx/>
              <a:buNone/>
            </a:pPr>
            <a:endParaRPr lang="en-US" sz="2400" smtClean="0">
              <a:solidFill>
                <a:srgbClr val="000000"/>
              </a:solidFill>
            </a:endParaRPr>
          </a:p>
        </p:txBody>
      </p:sp>
      <p:sp>
        <p:nvSpPr>
          <p:cNvPr id="2" name="Slide Number Placeholder 1"/>
          <p:cNvSpPr>
            <a:spLocks noGrp="1"/>
          </p:cNvSpPr>
          <p:nvPr>
            <p:ph type="sldNum" sz="quarter" idx="12"/>
          </p:nvPr>
        </p:nvSpPr>
        <p:spPr/>
        <p:txBody>
          <a:bodyPr/>
          <a:lstStyle/>
          <a:p>
            <a:fld id="{2E295B3F-66C3-4695-B48D-45348EBA2D5D}" type="slidenum">
              <a:rPr lang="en-US" smtClean="0"/>
              <a:pPr/>
              <a:t>38</a:t>
            </a:fld>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0"/>
            <a:ext cx="9144000" cy="685800"/>
          </a:xfrm>
        </p:spPr>
        <p:txBody>
          <a:bodyPr>
            <a:normAutofit fontScale="90000"/>
          </a:bodyPr>
          <a:lstStyle/>
          <a:p>
            <a:pPr eaLnBrk="1" hangingPunct="1">
              <a:defRPr/>
            </a:pPr>
            <a:r>
              <a:rPr lang="en-US" smtClean="0">
                <a:solidFill>
                  <a:srgbClr val="000000"/>
                </a:solidFill>
              </a:rPr>
              <a:t>Minimum Duty Requirements</a:t>
            </a:r>
          </a:p>
        </p:txBody>
      </p:sp>
      <p:sp>
        <p:nvSpPr>
          <p:cNvPr id="5123" name="Rectangle 3"/>
          <p:cNvSpPr>
            <a:spLocks noGrp="1" noChangeArrowheads="1"/>
          </p:cNvSpPr>
          <p:nvPr>
            <p:ph idx="4294967295"/>
          </p:nvPr>
        </p:nvSpPr>
        <p:spPr>
          <a:xfrm>
            <a:off x="0" y="1524000"/>
            <a:ext cx="9144000" cy="4724400"/>
          </a:xfrm>
        </p:spPr>
        <p:txBody>
          <a:bodyPr/>
          <a:lstStyle/>
          <a:p>
            <a:pPr eaLnBrk="1" hangingPunct="1">
              <a:spcBef>
                <a:spcPct val="0"/>
              </a:spcBef>
            </a:pPr>
            <a:r>
              <a:rPr lang="en-US" dirty="0" smtClean="0">
                <a:solidFill>
                  <a:srgbClr val="000000"/>
                </a:solidFill>
              </a:rPr>
              <a:t>Persons enlisting in the Armed Forces after 9/7/80 or who entered on active duty after 10/16/81 are </a:t>
            </a:r>
            <a:r>
              <a:rPr lang="en-US" i="1" dirty="0" smtClean="0">
                <a:solidFill>
                  <a:srgbClr val="000000"/>
                </a:solidFill>
              </a:rPr>
              <a:t>not </a:t>
            </a:r>
            <a:r>
              <a:rPr lang="en-US" dirty="0" smtClean="0">
                <a:solidFill>
                  <a:srgbClr val="000000"/>
                </a:solidFill>
              </a:rPr>
              <a:t>eligible for VHA benefits unless they completed:</a:t>
            </a:r>
          </a:p>
          <a:p>
            <a:pPr eaLnBrk="1" hangingPunct="1">
              <a:spcBef>
                <a:spcPct val="0"/>
              </a:spcBef>
              <a:buFontTx/>
              <a:buNone/>
            </a:pPr>
            <a:endParaRPr lang="en-US" dirty="0" smtClean="0">
              <a:solidFill>
                <a:srgbClr val="000000"/>
              </a:solidFill>
            </a:endParaRPr>
          </a:p>
          <a:p>
            <a:pPr eaLnBrk="1" hangingPunct="1">
              <a:spcBef>
                <a:spcPct val="0"/>
              </a:spcBef>
              <a:buFontTx/>
              <a:buNone/>
            </a:pPr>
            <a:endParaRPr lang="en-US" sz="1000" dirty="0" smtClean="0">
              <a:solidFill>
                <a:srgbClr val="000000"/>
              </a:solidFill>
            </a:endParaRPr>
          </a:p>
          <a:p>
            <a:pPr lvl="1" eaLnBrk="1" hangingPunct="1">
              <a:spcBef>
                <a:spcPct val="0"/>
              </a:spcBef>
            </a:pPr>
            <a:r>
              <a:rPr lang="en-US" sz="3200" dirty="0" smtClean="0">
                <a:solidFill>
                  <a:srgbClr val="000000"/>
                </a:solidFill>
              </a:rPr>
              <a:t>24 months continuous active service, </a:t>
            </a:r>
            <a:r>
              <a:rPr lang="en-US" sz="3200" i="1" dirty="0" smtClean="0">
                <a:solidFill>
                  <a:srgbClr val="000000"/>
                </a:solidFill>
              </a:rPr>
              <a:t>or</a:t>
            </a:r>
          </a:p>
          <a:p>
            <a:pPr lvl="1" eaLnBrk="1" hangingPunct="1">
              <a:spcBef>
                <a:spcPct val="0"/>
              </a:spcBef>
              <a:buFontTx/>
              <a:buNone/>
            </a:pPr>
            <a:endParaRPr lang="en-US" sz="3200" i="1" dirty="0" smtClean="0">
              <a:solidFill>
                <a:srgbClr val="000000"/>
              </a:solidFill>
            </a:endParaRPr>
          </a:p>
          <a:p>
            <a:pPr lvl="1" eaLnBrk="1" hangingPunct="1">
              <a:spcBef>
                <a:spcPct val="0"/>
              </a:spcBef>
              <a:buFontTx/>
              <a:buNone/>
            </a:pPr>
            <a:endParaRPr lang="en-US" sz="1000" dirty="0" smtClean="0">
              <a:solidFill>
                <a:srgbClr val="000000"/>
              </a:solidFill>
            </a:endParaRPr>
          </a:p>
          <a:p>
            <a:pPr lvl="1" eaLnBrk="1" hangingPunct="1">
              <a:spcBef>
                <a:spcPct val="0"/>
              </a:spcBef>
            </a:pPr>
            <a:r>
              <a:rPr lang="en-US" sz="3200" dirty="0" smtClean="0">
                <a:solidFill>
                  <a:srgbClr val="000000"/>
                </a:solidFill>
              </a:rPr>
              <a:t>the full period for which they were called or ordered to active duty</a:t>
            </a:r>
          </a:p>
          <a:p>
            <a:pPr eaLnBrk="1" hangingPunct="1">
              <a:spcBef>
                <a:spcPct val="0"/>
              </a:spcBef>
              <a:buFontTx/>
              <a:buNone/>
            </a:pPr>
            <a:endParaRPr lang="en-US" dirty="0" smtClean="0">
              <a:solidFill>
                <a:srgbClr val="000000"/>
              </a:solidFill>
            </a:endParaRPr>
          </a:p>
        </p:txBody>
      </p:sp>
      <p:sp>
        <p:nvSpPr>
          <p:cNvPr id="2" name="Slide Number Placeholder 1"/>
          <p:cNvSpPr>
            <a:spLocks noGrp="1"/>
          </p:cNvSpPr>
          <p:nvPr>
            <p:ph type="sldNum" sz="quarter" idx="12"/>
          </p:nvPr>
        </p:nvSpPr>
        <p:spPr/>
        <p:txBody>
          <a:bodyPr/>
          <a:lstStyle/>
          <a:p>
            <a:fld id="{2E295B3F-66C3-4695-B48D-45348EBA2D5D}" type="slidenum">
              <a:rPr lang="en-US" smtClean="0"/>
              <a:pPr/>
              <a:t>39</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Influx of </a:t>
            </a:r>
            <a:r>
              <a:rPr lang="en-US" dirty="0" err="1"/>
              <a:t>OEF</a:t>
            </a:r>
            <a:r>
              <a:rPr lang="en-US" dirty="0"/>
              <a:t>/</a:t>
            </a:r>
            <a:r>
              <a:rPr lang="en-US" dirty="0" err="1"/>
              <a:t>OIF</a:t>
            </a:r>
            <a:r>
              <a:rPr lang="en-US" dirty="0"/>
              <a:t> Veterans</a:t>
            </a:r>
            <a:endParaRPr lang="en-US" sz="1100" dirty="0"/>
          </a:p>
        </p:txBody>
      </p:sp>
      <p:sp>
        <p:nvSpPr>
          <p:cNvPr id="4" name="TextBox 3"/>
          <p:cNvSpPr txBox="1">
            <a:spLocks noChangeArrowheads="1"/>
          </p:cNvSpPr>
          <p:nvPr/>
        </p:nvSpPr>
        <p:spPr bwMode="auto">
          <a:xfrm>
            <a:off x="286656" y="1759702"/>
            <a:ext cx="8077200" cy="369332"/>
          </a:xfrm>
          <a:prstGeom prst="rect">
            <a:avLst/>
          </a:prstGeom>
          <a:solidFill>
            <a:schemeClr val="accent1"/>
          </a:solidFill>
          <a:ln w="9525" algn="ctr">
            <a:solidFill>
              <a:srgbClr val="2F2F98"/>
            </a:solidFill>
            <a:miter lim="800000"/>
            <a:headEnd/>
            <a:tailEnd/>
          </a:ln>
          <a:effectLst>
            <a:outerShdw dist="23000" dir="5400000" rotWithShape="0">
              <a:srgbClr val="808080">
                <a:alpha val="34999"/>
              </a:srgbClr>
            </a:outerShdw>
          </a:effectLst>
        </p:spPr>
        <p:txBody>
          <a:bodyPr>
            <a:spAutoFit/>
          </a:bodyPr>
          <a:lstStyle/>
          <a:p>
            <a:pPr algn="ctr">
              <a:defRPr/>
            </a:pPr>
            <a:r>
              <a:rPr lang="en-US" dirty="0" smtClean="0">
                <a:solidFill>
                  <a:schemeClr val="bg1"/>
                </a:solidFill>
                <a:ea typeface="ＭＳ Ｐゴシック" pitchFamily="48" charset="-128"/>
              </a:rPr>
              <a:t>1.9 </a:t>
            </a:r>
            <a:r>
              <a:rPr lang="en-US" dirty="0">
                <a:solidFill>
                  <a:schemeClr val="bg1"/>
                </a:solidFill>
                <a:ea typeface="ＭＳ Ｐゴシック" pitchFamily="48" charset="-128"/>
              </a:rPr>
              <a:t>million have served so far in </a:t>
            </a:r>
            <a:r>
              <a:rPr lang="en-US" dirty="0" err="1">
                <a:solidFill>
                  <a:schemeClr val="bg1"/>
                </a:solidFill>
                <a:ea typeface="ＭＳ Ｐゴシック" pitchFamily="48" charset="-128"/>
              </a:rPr>
              <a:t>OEF</a:t>
            </a:r>
            <a:r>
              <a:rPr lang="en-US" dirty="0">
                <a:solidFill>
                  <a:schemeClr val="bg1"/>
                </a:solidFill>
                <a:ea typeface="ＭＳ Ｐゴシック" pitchFamily="48" charset="-128"/>
              </a:rPr>
              <a:t>/</a:t>
            </a:r>
            <a:r>
              <a:rPr lang="en-US" dirty="0" err="1">
                <a:solidFill>
                  <a:schemeClr val="bg1"/>
                </a:solidFill>
                <a:ea typeface="ＭＳ Ｐゴシック" pitchFamily="48" charset="-128"/>
              </a:rPr>
              <a:t>OIF</a:t>
            </a:r>
            <a:r>
              <a:rPr lang="en-US" dirty="0">
                <a:solidFill>
                  <a:schemeClr val="bg1"/>
                </a:solidFill>
                <a:ea typeface="ＭＳ Ｐゴシック" pitchFamily="48" charset="-128"/>
              </a:rPr>
              <a:t> </a:t>
            </a:r>
          </a:p>
        </p:txBody>
      </p:sp>
      <p:sp>
        <p:nvSpPr>
          <p:cNvPr id="5" name="TextBox 4"/>
          <p:cNvSpPr txBox="1">
            <a:spLocks noChangeArrowheads="1"/>
          </p:cNvSpPr>
          <p:nvPr/>
        </p:nvSpPr>
        <p:spPr bwMode="auto">
          <a:xfrm>
            <a:off x="1295400" y="2838450"/>
            <a:ext cx="6553200" cy="400110"/>
          </a:xfrm>
          <a:prstGeom prst="rect">
            <a:avLst/>
          </a:prstGeom>
          <a:solidFill>
            <a:schemeClr val="accent1"/>
          </a:solidFill>
          <a:ln w="9525" algn="ctr">
            <a:solidFill>
              <a:srgbClr val="2F2F98"/>
            </a:solidFill>
            <a:miter lim="800000"/>
            <a:headEnd/>
            <a:tailEnd/>
          </a:ln>
          <a:effectLst>
            <a:outerShdw dist="23000" dir="5400000" rotWithShape="0">
              <a:srgbClr val="808080">
                <a:alpha val="34999"/>
              </a:srgbClr>
            </a:outerShdw>
          </a:effectLst>
        </p:spPr>
        <p:txBody>
          <a:bodyPr>
            <a:spAutoFit/>
          </a:bodyPr>
          <a:lstStyle/>
          <a:p>
            <a:pPr algn="ctr">
              <a:defRPr/>
            </a:pPr>
            <a:r>
              <a:rPr lang="en-US" sz="2000" dirty="0">
                <a:solidFill>
                  <a:schemeClr val="lt1"/>
                </a:solidFill>
                <a:latin typeface="+mn-lt"/>
                <a:ea typeface="+mn-ea"/>
              </a:rPr>
              <a:t>800,000 OEF/OIF </a:t>
            </a:r>
            <a:r>
              <a:rPr lang="en-US" sz="2000" dirty="0" smtClean="0">
                <a:solidFill>
                  <a:schemeClr val="lt1"/>
                </a:solidFill>
                <a:latin typeface="+mn-lt"/>
                <a:ea typeface="+mn-ea"/>
              </a:rPr>
              <a:t>Veterans </a:t>
            </a:r>
            <a:r>
              <a:rPr lang="en-US" sz="2000" dirty="0">
                <a:solidFill>
                  <a:schemeClr val="lt1"/>
                </a:solidFill>
                <a:latin typeface="+mn-lt"/>
                <a:ea typeface="+mn-ea"/>
              </a:rPr>
              <a:t>are now VA Eligible</a:t>
            </a:r>
          </a:p>
        </p:txBody>
      </p:sp>
      <p:sp>
        <p:nvSpPr>
          <p:cNvPr id="6" name="TextBox 5"/>
          <p:cNvSpPr txBox="1">
            <a:spLocks noChangeArrowheads="1"/>
          </p:cNvSpPr>
          <p:nvPr/>
        </p:nvSpPr>
        <p:spPr bwMode="auto">
          <a:xfrm>
            <a:off x="2019300" y="4571547"/>
            <a:ext cx="5181600" cy="369332"/>
          </a:xfrm>
          <a:prstGeom prst="rect">
            <a:avLst/>
          </a:prstGeom>
          <a:solidFill>
            <a:schemeClr val="accent1"/>
          </a:solidFill>
          <a:ln w="9525" algn="ctr">
            <a:solidFill>
              <a:srgbClr val="2F2F98"/>
            </a:solidFill>
            <a:miter lim="800000"/>
            <a:headEnd/>
            <a:tailEnd/>
          </a:ln>
          <a:effectLst>
            <a:outerShdw dist="23000" dir="5400000" rotWithShape="0">
              <a:srgbClr val="808080">
                <a:alpha val="34999"/>
              </a:srgbClr>
            </a:outerShdw>
          </a:effectLst>
        </p:spPr>
        <p:txBody>
          <a:bodyPr>
            <a:spAutoFit/>
          </a:bodyPr>
          <a:lstStyle/>
          <a:p>
            <a:pPr algn="ctr">
              <a:defRPr/>
            </a:pPr>
            <a:r>
              <a:rPr lang="en-US" dirty="0">
                <a:solidFill>
                  <a:schemeClr val="lt1"/>
                </a:solidFill>
                <a:latin typeface="+mn-lt"/>
                <a:ea typeface="+mn-ea"/>
              </a:rPr>
              <a:t>300,000 OEF/OIF </a:t>
            </a:r>
            <a:r>
              <a:rPr lang="en-US" dirty="0" smtClean="0">
                <a:solidFill>
                  <a:schemeClr val="lt1"/>
                </a:solidFill>
                <a:latin typeface="+mn-lt"/>
                <a:ea typeface="+mn-ea"/>
              </a:rPr>
              <a:t>Veterans </a:t>
            </a:r>
            <a:r>
              <a:rPr lang="en-US" dirty="0">
                <a:solidFill>
                  <a:schemeClr val="lt1"/>
                </a:solidFill>
                <a:latin typeface="+mn-lt"/>
                <a:ea typeface="+mn-ea"/>
              </a:rPr>
              <a:t>have enrolled</a:t>
            </a:r>
          </a:p>
        </p:txBody>
      </p:sp>
      <p:sp>
        <p:nvSpPr>
          <p:cNvPr id="7" name="TextBox 6"/>
          <p:cNvSpPr txBox="1">
            <a:spLocks noChangeArrowheads="1"/>
          </p:cNvSpPr>
          <p:nvPr/>
        </p:nvSpPr>
        <p:spPr bwMode="auto">
          <a:xfrm>
            <a:off x="1676400" y="3460750"/>
            <a:ext cx="2819400" cy="406400"/>
          </a:xfrm>
          <a:prstGeom prst="rect">
            <a:avLst/>
          </a:prstGeom>
          <a:solidFill>
            <a:schemeClr val="accent1"/>
          </a:solidFill>
          <a:ln w="9525" algn="ctr">
            <a:solidFill>
              <a:srgbClr val="2F2F98"/>
            </a:solidFill>
            <a:miter lim="800000"/>
            <a:headEnd/>
            <a:tailEnd/>
          </a:ln>
          <a:effectLst>
            <a:outerShdw dist="23000" dir="5400000" rotWithShape="0">
              <a:srgbClr val="808080">
                <a:alpha val="34999"/>
              </a:srgbClr>
            </a:outerShdw>
          </a:effectLst>
        </p:spPr>
        <p:txBody>
          <a:bodyPr>
            <a:spAutoFit/>
          </a:bodyPr>
          <a:lstStyle/>
          <a:p>
            <a:pPr algn="ctr">
              <a:defRPr/>
            </a:pPr>
            <a:r>
              <a:rPr lang="en-US" sz="2000" dirty="0">
                <a:solidFill>
                  <a:schemeClr val="lt1"/>
                </a:solidFill>
                <a:latin typeface="+mn-lt"/>
                <a:ea typeface="+mn-ea"/>
              </a:rPr>
              <a:t>Former Active Duty</a:t>
            </a:r>
          </a:p>
        </p:txBody>
      </p:sp>
      <p:sp>
        <p:nvSpPr>
          <p:cNvPr id="8" name="TextBox 7"/>
          <p:cNvSpPr txBox="1">
            <a:spLocks noChangeArrowheads="1"/>
          </p:cNvSpPr>
          <p:nvPr/>
        </p:nvSpPr>
        <p:spPr bwMode="auto">
          <a:xfrm>
            <a:off x="4648200" y="3460750"/>
            <a:ext cx="2819400" cy="406400"/>
          </a:xfrm>
          <a:prstGeom prst="rect">
            <a:avLst/>
          </a:prstGeom>
          <a:solidFill>
            <a:schemeClr val="accent1"/>
          </a:solidFill>
          <a:ln w="9525" algn="ctr">
            <a:solidFill>
              <a:srgbClr val="2F2F98"/>
            </a:solidFill>
            <a:miter lim="800000"/>
            <a:headEnd/>
            <a:tailEnd/>
          </a:ln>
          <a:effectLst>
            <a:outerShdw dist="23000" dir="5400000" rotWithShape="0">
              <a:srgbClr val="808080">
                <a:alpha val="34999"/>
              </a:srgbClr>
            </a:outerShdw>
          </a:effectLst>
        </p:spPr>
        <p:txBody>
          <a:bodyPr>
            <a:spAutoFit/>
          </a:bodyPr>
          <a:lstStyle/>
          <a:p>
            <a:pPr algn="ctr">
              <a:defRPr/>
            </a:pPr>
            <a:r>
              <a:rPr lang="en-US" sz="2000" dirty="0">
                <a:solidFill>
                  <a:schemeClr val="lt1"/>
                </a:solidFill>
                <a:latin typeface="+mn-lt"/>
                <a:ea typeface="+mn-ea"/>
              </a:rPr>
              <a:t>Former Reserves/NG</a:t>
            </a:r>
          </a:p>
        </p:txBody>
      </p:sp>
      <p:sp>
        <p:nvSpPr>
          <p:cNvPr id="9" name="TextBox 8"/>
          <p:cNvSpPr txBox="1">
            <a:spLocks noChangeArrowheads="1"/>
          </p:cNvSpPr>
          <p:nvPr/>
        </p:nvSpPr>
        <p:spPr bwMode="auto">
          <a:xfrm>
            <a:off x="2057400" y="5735866"/>
            <a:ext cx="5105400" cy="646331"/>
          </a:xfrm>
          <a:prstGeom prst="rect">
            <a:avLst/>
          </a:prstGeom>
          <a:solidFill>
            <a:schemeClr val="accent1"/>
          </a:solidFill>
          <a:ln w="9525" algn="ctr">
            <a:solidFill>
              <a:srgbClr val="2F2F98"/>
            </a:solidFill>
            <a:miter lim="800000"/>
            <a:headEnd/>
            <a:tailEnd/>
          </a:ln>
          <a:effectLst>
            <a:outerShdw dist="23000" dir="5400000" rotWithShape="0">
              <a:srgbClr val="808080">
                <a:alpha val="34999"/>
              </a:srgbClr>
            </a:outerShdw>
          </a:effectLst>
        </p:spPr>
        <p:txBody>
          <a:bodyPr>
            <a:spAutoFit/>
          </a:bodyPr>
          <a:lstStyle/>
          <a:p>
            <a:pPr algn="ctr">
              <a:defRPr/>
            </a:pPr>
            <a:r>
              <a:rPr lang="en-US" dirty="0">
                <a:solidFill>
                  <a:schemeClr val="lt1"/>
                </a:solidFill>
                <a:latin typeface="+mn-lt"/>
                <a:ea typeface="+mn-ea"/>
              </a:rPr>
              <a:t>96% of </a:t>
            </a:r>
            <a:r>
              <a:rPr lang="en-US" dirty="0" smtClean="0">
                <a:solidFill>
                  <a:schemeClr val="lt1"/>
                </a:solidFill>
                <a:latin typeface="+mn-lt"/>
                <a:ea typeface="+mn-ea"/>
              </a:rPr>
              <a:t>OEF/OIF Veterans  have been  </a:t>
            </a:r>
            <a:r>
              <a:rPr lang="en-US" dirty="0">
                <a:solidFill>
                  <a:schemeClr val="lt1"/>
                </a:solidFill>
                <a:latin typeface="+mn-lt"/>
                <a:ea typeface="+mn-ea"/>
              </a:rPr>
              <a:t>seen in </a:t>
            </a:r>
            <a:r>
              <a:rPr lang="en-US" dirty="0" smtClean="0">
                <a:solidFill>
                  <a:schemeClr val="lt1"/>
                </a:solidFill>
                <a:latin typeface="+mn-lt"/>
                <a:ea typeface="+mn-ea"/>
              </a:rPr>
              <a:t>outpatient care</a:t>
            </a:r>
            <a:endParaRPr lang="en-US" dirty="0">
              <a:solidFill>
                <a:schemeClr val="lt1"/>
              </a:solidFill>
              <a:latin typeface="+mn-lt"/>
              <a:ea typeface="+mn-ea"/>
            </a:endParaRPr>
          </a:p>
        </p:txBody>
      </p:sp>
      <p:sp>
        <p:nvSpPr>
          <p:cNvPr id="28681" name="Down Arrow 9"/>
          <p:cNvSpPr>
            <a:spLocks noChangeArrowheads="1"/>
          </p:cNvSpPr>
          <p:nvPr/>
        </p:nvSpPr>
        <p:spPr bwMode="auto">
          <a:xfrm>
            <a:off x="4325256" y="2247900"/>
            <a:ext cx="484188" cy="533400"/>
          </a:xfrm>
          <a:prstGeom prst="downArrow">
            <a:avLst>
              <a:gd name="adj1" fmla="val 50000"/>
              <a:gd name="adj2" fmla="val 50048"/>
            </a:avLst>
          </a:prstGeom>
          <a:solidFill>
            <a:schemeClr val="accent1"/>
          </a:solidFill>
          <a:ln w="9525" algn="ctr">
            <a:solidFill>
              <a:schemeClr val="tx1"/>
            </a:solidFill>
            <a:round/>
            <a:headEnd/>
            <a:tailEnd/>
          </a:ln>
        </p:spPr>
        <p:txBody>
          <a:bodyPr/>
          <a:lstStyle/>
          <a:p>
            <a:endParaRPr lang="en-US" sz="1800"/>
          </a:p>
        </p:txBody>
      </p:sp>
      <p:sp>
        <p:nvSpPr>
          <p:cNvPr id="28682" name="Down Arrow 10"/>
          <p:cNvSpPr>
            <a:spLocks noChangeArrowheads="1"/>
          </p:cNvSpPr>
          <p:nvPr/>
        </p:nvSpPr>
        <p:spPr bwMode="auto">
          <a:xfrm>
            <a:off x="4325256" y="3981450"/>
            <a:ext cx="484188" cy="533400"/>
          </a:xfrm>
          <a:prstGeom prst="downArrow">
            <a:avLst>
              <a:gd name="adj1" fmla="val 50000"/>
              <a:gd name="adj2" fmla="val 50048"/>
            </a:avLst>
          </a:prstGeom>
          <a:solidFill>
            <a:schemeClr val="accent1"/>
          </a:solidFill>
          <a:ln w="9525" algn="ctr">
            <a:solidFill>
              <a:schemeClr val="tx1"/>
            </a:solidFill>
            <a:round/>
            <a:headEnd/>
            <a:tailEnd/>
          </a:ln>
        </p:spPr>
        <p:txBody>
          <a:bodyPr/>
          <a:lstStyle/>
          <a:p>
            <a:endParaRPr lang="en-US" sz="1800"/>
          </a:p>
        </p:txBody>
      </p:sp>
      <p:sp>
        <p:nvSpPr>
          <p:cNvPr id="28683" name="Down Arrow 11"/>
          <p:cNvSpPr>
            <a:spLocks noChangeArrowheads="1"/>
          </p:cNvSpPr>
          <p:nvPr/>
        </p:nvSpPr>
        <p:spPr bwMode="auto">
          <a:xfrm>
            <a:off x="4325256" y="5123544"/>
            <a:ext cx="484188" cy="533400"/>
          </a:xfrm>
          <a:prstGeom prst="downArrow">
            <a:avLst>
              <a:gd name="adj1" fmla="val 50000"/>
              <a:gd name="adj2" fmla="val 50048"/>
            </a:avLst>
          </a:prstGeom>
          <a:solidFill>
            <a:schemeClr val="accent1"/>
          </a:solidFill>
          <a:ln w="9525" algn="ctr">
            <a:solidFill>
              <a:schemeClr val="tx1"/>
            </a:solidFill>
            <a:round/>
            <a:headEnd/>
            <a:tailEnd/>
          </a:ln>
        </p:spPr>
        <p:txBody>
          <a:bodyPr/>
          <a:lstStyle/>
          <a:p>
            <a:endParaRPr lang="en-US" sz="1800"/>
          </a:p>
        </p:txBody>
      </p:sp>
      <p:sp>
        <p:nvSpPr>
          <p:cNvPr id="13" name="Slide Number Placeholder 1"/>
          <p:cNvSpPr>
            <a:spLocks noGrp="1"/>
          </p:cNvSpPr>
          <p:nvPr>
            <p:ph type="sldNum" sz="quarter" idx="4294967295"/>
          </p:nvPr>
        </p:nvSpPr>
        <p:spPr>
          <a:xfrm>
            <a:off x="7924800" y="6245225"/>
            <a:ext cx="762000" cy="47625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AB6375F6-E83A-244B-95D0-CAAE0853475E}" type="slidenum">
              <a:rPr lang="en-US" sz="1000"/>
              <a:pPr/>
              <a:t>4</a:t>
            </a:fld>
            <a:endParaRPr lang="en-US" sz="1000" dirty="0"/>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0"/>
            <a:ext cx="9144000" cy="1295400"/>
          </a:xfrm>
        </p:spPr>
        <p:txBody>
          <a:bodyPr>
            <a:normAutofit fontScale="90000"/>
          </a:bodyPr>
          <a:lstStyle/>
          <a:p>
            <a:pPr eaLnBrk="1" hangingPunct="1"/>
            <a:r>
              <a:rPr lang="en-US" smtClean="0">
                <a:solidFill>
                  <a:srgbClr val="000000"/>
                </a:solidFill>
              </a:rPr>
              <a:t>Excluded from the Minimum Duty Requirements</a:t>
            </a:r>
          </a:p>
        </p:txBody>
      </p:sp>
      <p:sp>
        <p:nvSpPr>
          <p:cNvPr id="6147" name="Rectangle 3"/>
          <p:cNvSpPr>
            <a:spLocks noGrp="1" noChangeArrowheads="1"/>
          </p:cNvSpPr>
          <p:nvPr>
            <p:ph idx="4294967295"/>
          </p:nvPr>
        </p:nvSpPr>
        <p:spPr>
          <a:xfrm>
            <a:off x="0" y="2057400"/>
            <a:ext cx="9144000" cy="4800600"/>
          </a:xfrm>
        </p:spPr>
        <p:txBody>
          <a:bodyPr/>
          <a:lstStyle/>
          <a:p>
            <a:pPr indent="0" eaLnBrk="1" hangingPunct="1">
              <a:spcBef>
                <a:spcPct val="0"/>
              </a:spcBef>
              <a:buFontTx/>
              <a:buNone/>
            </a:pPr>
            <a:r>
              <a:rPr lang="en-US" dirty="0" smtClean="0">
                <a:solidFill>
                  <a:srgbClr val="000000"/>
                </a:solidFill>
              </a:rPr>
              <a:t>Minimum active duty requirements do </a:t>
            </a:r>
            <a:r>
              <a:rPr lang="en-US" i="1" dirty="0" smtClean="0">
                <a:solidFill>
                  <a:srgbClr val="000000"/>
                </a:solidFill>
              </a:rPr>
              <a:t>not</a:t>
            </a:r>
            <a:r>
              <a:rPr lang="en-US" dirty="0" smtClean="0">
                <a:solidFill>
                  <a:srgbClr val="000000"/>
                </a:solidFill>
              </a:rPr>
              <a:t> apply to persons discharged or released from active duty for:</a:t>
            </a:r>
          </a:p>
          <a:p>
            <a:pPr indent="0" eaLnBrk="1" hangingPunct="1">
              <a:spcBef>
                <a:spcPct val="0"/>
              </a:spcBef>
              <a:buFontTx/>
              <a:buNone/>
            </a:pPr>
            <a:endParaRPr lang="en-US" dirty="0" smtClean="0">
              <a:solidFill>
                <a:srgbClr val="000000"/>
              </a:solidFill>
            </a:endParaRPr>
          </a:p>
          <a:p>
            <a:pPr indent="0" eaLnBrk="1" hangingPunct="1">
              <a:spcBef>
                <a:spcPct val="0"/>
              </a:spcBef>
              <a:buFontTx/>
              <a:buNone/>
            </a:pPr>
            <a:endParaRPr lang="en-US" sz="1200" dirty="0" smtClean="0">
              <a:solidFill>
                <a:srgbClr val="000000"/>
              </a:solidFill>
            </a:endParaRPr>
          </a:p>
          <a:p>
            <a:pPr marL="1085850" lvl="1" indent="-342900">
              <a:spcBef>
                <a:spcPct val="0"/>
              </a:spcBef>
            </a:pPr>
            <a:r>
              <a:rPr lang="en-US" sz="2400" dirty="0" smtClean="0">
                <a:solidFill>
                  <a:srgbClr val="000000"/>
                </a:solidFill>
              </a:rPr>
              <a:t>Early out</a:t>
            </a:r>
          </a:p>
          <a:p>
            <a:pPr marL="1085850" lvl="1" indent="-342900">
              <a:spcBef>
                <a:spcPct val="0"/>
              </a:spcBef>
            </a:pPr>
            <a:endParaRPr lang="en-US" sz="2400" dirty="0" smtClean="0">
              <a:solidFill>
                <a:srgbClr val="000000"/>
              </a:solidFill>
            </a:endParaRPr>
          </a:p>
          <a:p>
            <a:pPr marL="1085850" lvl="1" indent="-342900">
              <a:spcBef>
                <a:spcPct val="0"/>
              </a:spcBef>
            </a:pPr>
            <a:r>
              <a:rPr lang="en-US" sz="2400" dirty="0" smtClean="0">
                <a:solidFill>
                  <a:srgbClr val="000000"/>
                </a:solidFill>
              </a:rPr>
              <a:t>Hardship</a:t>
            </a:r>
          </a:p>
          <a:p>
            <a:pPr marL="1085850" lvl="1" indent="-342900">
              <a:spcBef>
                <a:spcPct val="0"/>
              </a:spcBef>
            </a:pPr>
            <a:endParaRPr lang="en-US" sz="2400" dirty="0" smtClean="0">
              <a:solidFill>
                <a:srgbClr val="000000"/>
              </a:solidFill>
            </a:endParaRPr>
          </a:p>
          <a:p>
            <a:pPr marL="1085850" lvl="1" indent="-342900">
              <a:spcBef>
                <a:spcPct val="0"/>
              </a:spcBef>
            </a:pPr>
            <a:r>
              <a:rPr lang="en-US" sz="2400" dirty="0" smtClean="0">
                <a:solidFill>
                  <a:srgbClr val="000000"/>
                </a:solidFill>
              </a:rPr>
              <a:t>Disability that was incurred or aggravated in line of duty</a:t>
            </a:r>
            <a:r>
              <a:rPr lang="en-US" sz="2400" dirty="0" smtClean="0"/>
              <a:t> </a:t>
            </a:r>
            <a:r>
              <a:rPr lang="en-US" sz="2400" dirty="0" smtClean="0">
                <a:solidFill>
                  <a:srgbClr val="000000"/>
                </a:solidFill>
              </a:rPr>
              <a:t>or Veterans with compensable service-connected disability</a:t>
            </a:r>
          </a:p>
          <a:p>
            <a:pPr>
              <a:spcBef>
                <a:spcPct val="0"/>
              </a:spcBef>
            </a:pPr>
            <a:endParaRPr lang="en-US" dirty="0" smtClean="0">
              <a:solidFill>
                <a:srgbClr val="000000"/>
              </a:solidFill>
            </a:endParaRPr>
          </a:p>
        </p:txBody>
      </p:sp>
      <p:sp>
        <p:nvSpPr>
          <p:cNvPr id="2" name="Slide Number Placeholder 1"/>
          <p:cNvSpPr>
            <a:spLocks noGrp="1"/>
          </p:cNvSpPr>
          <p:nvPr>
            <p:ph type="sldNum" sz="quarter" idx="12"/>
          </p:nvPr>
        </p:nvSpPr>
        <p:spPr/>
        <p:txBody>
          <a:bodyPr/>
          <a:lstStyle/>
          <a:p>
            <a:fld id="{2E295B3F-66C3-4695-B48D-45348EBA2D5D}" type="slidenum">
              <a:rPr lang="en-US" smtClean="0"/>
              <a:pPr/>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0"/>
            <a:ext cx="9144000" cy="762000"/>
          </a:xfrm>
        </p:spPr>
        <p:txBody>
          <a:bodyPr/>
          <a:lstStyle/>
          <a:p>
            <a:pPr eaLnBrk="1" hangingPunct="1"/>
            <a:r>
              <a:rPr lang="en-US" sz="3900" smtClean="0"/>
              <a:t>Combat Veteran (CV) Authority</a:t>
            </a:r>
          </a:p>
        </p:txBody>
      </p:sp>
      <p:sp>
        <p:nvSpPr>
          <p:cNvPr id="8195" name="Rectangle 3"/>
          <p:cNvSpPr>
            <a:spLocks noGrp="1" noChangeArrowheads="1"/>
          </p:cNvSpPr>
          <p:nvPr>
            <p:ph idx="4294967295"/>
          </p:nvPr>
        </p:nvSpPr>
        <p:spPr>
          <a:xfrm>
            <a:off x="381000" y="990600"/>
            <a:ext cx="8001000" cy="5715000"/>
          </a:xfrm>
        </p:spPr>
        <p:txBody>
          <a:bodyPr/>
          <a:lstStyle/>
          <a:p>
            <a:pPr eaLnBrk="1" hangingPunct="1">
              <a:lnSpc>
                <a:spcPct val="80000"/>
              </a:lnSpc>
            </a:pPr>
            <a:r>
              <a:rPr lang="en-US" sz="2400" dirty="0" smtClean="0">
                <a:solidFill>
                  <a:srgbClr val="000000"/>
                </a:solidFill>
              </a:rPr>
              <a:t>Title 38, U.S.C., Section 1710(e)(1)(D) gave authority to provide hospital, medical and nursing home care to </a:t>
            </a:r>
            <a:r>
              <a:rPr lang="en-US" sz="2400" i="1" dirty="0" smtClean="0">
                <a:solidFill>
                  <a:srgbClr val="000000"/>
                </a:solidFill>
              </a:rPr>
              <a:t>Combat Veterans</a:t>
            </a:r>
            <a:r>
              <a:rPr lang="en-US" sz="2400" dirty="0" smtClean="0">
                <a:solidFill>
                  <a:srgbClr val="000000"/>
                </a:solidFill>
              </a:rPr>
              <a:t> despite insufficient medical evidence to conclude that the condition is attributable to such service.</a:t>
            </a:r>
          </a:p>
          <a:p>
            <a:pPr eaLnBrk="1" hangingPunct="1">
              <a:lnSpc>
                <a:spcPct val="80000"/>
              </a:lnSpc>
              <a:buFontTx/>
              <a:buNone/>
            </a:pPr>
            <a:endParaRPr lang="en-US" sz="1000" dirty="0" smtClean="0">
              <a:solidFill>
                <a:srgbClr val="000000"/>
              </a:solidFill>
            </a:endParaRPr>
          </a:p>
          <a:p>
            <a:pPr eaLnBrk="1" hangingPunct="1">
              <a:lnSpc>
                <a:spcPct val="80000"/>
              </a:lnSpc>
            </a:pPr>
            <a:r>
              <a:rPr lang="en-US" sz="2400" dirty="0" smtClean="0">
                <a:solidFill>
                  <a:srgbClr val="000000"/>
                </a:solidFill>
              </a:rPr>
              <a:t>Veterans who served on active duty in a theater of combat operations during a period of war after the Persian Gulf War or in combat against a hostile force during a period of hostilities after November 11, 1998. </a:t>
            </a:r>
          </a:p>
          <a:p>
            <a:pPr eaLnBrk="1" hangingPunct="1">
              <a:lnSpc>
                <a:spcPct val="80000"/>
              </a:lnSpc>
              <a:buFontTx/>
              <a:buNone/>
            </a:pPr>
            <a:endParaRPr lang="en-US" sz="1000" dirty="0" smtClean="0">
              <a:solidFill>
                <a:srgbClr val="000000"/>
              </a:solidFill>
            </a:endParaRPr>
          </a:p>
          <a:p>
            <a:pPr eaLnBrk="1" hangingPunct="1">
              <a:lnSpc>
                <a:spcPct val="80000"/>
              </a:lnSpc>
            </a:pPr>
            <a:r>
              <a:rPr lang="en-US" sz="2400" dirty="0" smtClean="0">
                <a:solidFill>
                  <a:srgbClr val="000000"/>
                </a:solidFill>
              </a:rPr>
              <a:t>The National Defense Authorization Act of 2008 extended the period in which a combat-theater Veteran may enroll for VA health care and services to five years post discharge/release date.  (</a:t>
            </a:r>
            <a:r>
              <a:rPr lang="en-US" sz="2400" i="1" dirty="0" smtClean="0">
                <a:solidFill>
                  <a:srgbClr val="000000"/>
                </a:solidFill>
              </a:rPr>
              <a:t>Please note that this includes Reserve and National Guard Personnel mobilized for Operation Enduring Freedom (OEF), Operation Iraqi Freedom (OIF) and Operation New Dawn (OND).)</a:t>
            </a:r>
          </a:p>
          <a:p>
            <a:pPr eaLnBrk="1" hangingPunct="1">
              <a:lnSpc>
                <a:spcPct val="80000"/>
              </a:lnSpc>
            </a:pPr>
            <a:endParaRPr lang="en-US" sz="2400" dirty="0" smtClean="0">
              <a:solidFill>
                <a:srgbClr val="000000"/>
              </a:solidFill>
            </a:endParaRPr>
          </a:p>
          <a:p>
            <a:pPr eaLnBrk="1" hangingPunct="1">
              <a:lnSpc>
                <a:spcPct val="80000"/>
              </a:lnSpc>
              <a:buFontTx/>
              <a:buNone/>
            </a:pPr>
            <a:endParaRPr lang="en-US" sz="800" dirty="0" smtClean="0">
              <a:solidFill>
                <a:srgbClr val="000000"/>
              </a:solidFill>
            </a:endParaRPr>
          </a:p>
        </p:txBody>
      </p:sp>
      <p:sp>
        <p:nvSpPr>
          <p:cNvPr id="2" name="Slide Number Placeholder 1"/>
          <p:cNvSpPr>
            <a:spLocks noGrp="1"/>
          </p:cNvSpPr>
          <p:nvPr>
            <p:ph type="sldNum" sz="quarter" idx="12"/>
          </p:nvPr>
        </p:nvSpPr>
        <p:spPr/>
        <p:txBody>
          <a:bodyPr/>
          <a:lstStyle/>
          <a:p>
            <a:fld id="{2E295B3F-66C3-4695-B48D-45348EBA2D5D}" type="slidenum">
              <a:rPr lang="en-US" smtClean="0"/>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0"/>
            <a:ext cx="9144000" cy="838200"/>
          </a:xfrm>
        </p:spPr>
        <p:txBody>
          <a:bodyPr/>
          <a:lstStyle/>
          <a:p>
            <a:pPr eaLnBrk="1" hangingPunct="1"/>
            <a:r>
              <a:rPr lang="en-US" sz="3900" smtClean="0"/>
              <a:t>Combat Veteran Eligibility Definitions</a:t>
            </a:r>
          </a:p>
        </p:txBody>
      </p:sp>
      <p:sp>
        <p:nvSpPr>
          <p:cNvPr id="9219" name="Rectangle 3"/>
          <p:cNvSpPr>
            <a:spLocks noGrp="1" noChangeArrowheads="1"/>
          </p:cNvSpPr>
          <p:nvPr>
            <p:ph idx="4294967295"/>
          </p:nvPr>
        </p:nvSpPr>
        <p:spPr>
          <a:xfrm>
            <a:off x="304800" y="914400"/>
            <a:ext cx="8610600" cy="5791200"/>
          </a:xfrm>
        </p:spPr>
        <p:txBody>
          <a:bodyPr/>
          <a:lstStyle/>
          <a:p>
            <a:pPr indent="3175" eaLnBrk="1" hangingPunct="1">
              <a:buFontTx/>
              <a:buNone/>
              <a:tabLst>
                <a:tab pos="346075" algn="l"/>
              </a:tabLst>
            </a:pPr>
            <a:r>
              <a:rPr lang="en-US" sz="2400" b="1" dirty="0" smtClean="0">
                <a:solidFill>
                  <a:srgbClr val="000000"/>
                </a:solidFill>
                <a:cs typeface="Arial" charset="0"/>
              </a:rPr>
              <a:t>Combat Zones</a:t>
            </a:r>
            <a:r>
              <a:rPr lang="en-US" sz="2000" b="1" dirty="0" smtClean="0">
                <a:solidFill>
                  <a:srgbClr val="000000"/>
                </a:solidFill>
                <a:cs typeface="Arial" charset="0"/>
              </a:rPr>
              <a:t> </a:t>
            </a:r>
          </a:p>
          <a:p>
            <a:pPr indent="3175" eaLnBrk="1" hangingPunct="1">
              <a:buFontTx/>
              <a:buNone/>
              <a:tabLst>
                <a:tab pos="346075" algn="l"/>
              </a:tabLst>
            </a:pPr>
            <a:r>
              <a:rPr lang="en-US" sz="2000" dirty="0" smtClean="0">
                <a:solidFill>
                  <a:srgbClr val="000000"/>
                </a:solidFill>
                <a:cs typeface="Arial" charset="0"/>
              </a:rPr>
              <a:t>Designated by an Executive Order from the President as areas in which the U.S. Armed Forces are engaging or have engaged in combat.</a:t>
            </a:r>
          </a:p>
          <a:p>
            <a:pPr indent="3175" eaLnBrk="1" hangingPunct="1">
              <a:buFontTx/>
              <a:buNone/>
              <a:tabLst>
                <a:tab pos="346075" algn="l"/>
              </a:tabLst>
            </a:pPr>
            <a:endParaRPr lang="en-US" sz="2000" dirty="0" smtClean="0">
              <a:solidFill>
                <a:srgbClr val="000000"/>
              </a:solidFill>
              <a:cs typeface="Arial" charset="0"/>
            </a:endParaRPr>
          </a:p>
          <a:p>
            <a:pPr indent="3175" eaLnBrk="1" hangingPunct="1">
              <a:buFontTx/>
              <a:buNone/>
              <a:tabLst>
                <a:tab pos="346075" algn="l"/>
              </a:tabLst>
            </a:pPr>
            <a:r>
              <a:rPr lang="en-US" sz="2400" b="1" dirty="0" smtClean="0">
                <a:solidFill>
                  <a:srgbClr val="000000"/>
                </a:solidFill>
                <a:cs typeface="Arial" charset="0"/>
              </a:rPr>
              <a:t>Hostilities </a:t>
            </a:r>
          </a:p>
          <a:p>
            <a:pPr indent="3175" eaLnBrk="1" hangingPunct="1">
              <a:buFontTx/>
              <a:buNone/>
              <a:tabLst>
                <a:tab pos="346075" algn="l"/>
              </a:tabLst>
            </a:pPr>
            <a:r>
              <a:rPr lang="en-US" sz="2000" dirty="0" smtClean="0">
                <a:solidFill>
                  <a:srgbClr val="000000"/>
                </a:solidFill>
                <a:cs typeface="Arial" charset="0"/>
              </a:rPr>
              <a:t>Defined as conflict in which the members of the Armed Forces are subjected to danger comparable to the danger to which members of the Armed Forces have been subjected in combat with enemy armed forces during a period of war.</a:t>
            </a:r>
            <a:r>
              <a:rPr lang="en-US" sz="2400" dirty="0" smtClean="0">
                <a:solidFill>
                  <a:srgbClr val="000000"/>
                </a:solidFill>
                <a:cs typeface="Arial" charset="0"/>
              </a:rPr>
              <a:t> </a:t>
            </a:r>
          </a:p>
          <a:p>
            <a:pPr indent="3175" eaLnBrk="1" hangingPunct="1">
              <a:buFontTx/>
              <a:buNone/>
              <a:tabLst>
                <a:tab pos="346075" algn="l"/>
              </a:tabLst>
            </a:pPr>
            <a:endParaRPr lang="en-US" sz="2400" dirty="0" smtClean="0">
              <a:solidFill>
                <a:srgbClr val="000000"/>
              </a:solidFill>
              <a:cs typeface="Arial" charset="0"/>
            </a:endParaRPr>
          </a:p>
          <a:p>
            <a:pPr indent="3175" algn="just" eaLnBrk="1" hangingPunct="1">
              <a:buFontTx/>
              <a:buNone/>
              <a:tabLst>
                <a:tab pos="346075" algn="l"/>
              </a:tabLst>
            </a:pPr>
            <a:r>
              <a:rPr lang="en-US" sz="2400" b="1" dirty="0" smtClean="0">
                <a:solidFill>
                  <a:srgbClr val="000000"/>
                </a:solidFill>
              </a:rPr>
              <a:t>“Hostile Fire or Imminent Danger Pay”</a:t>
            </a:r>
            <a:r>
              <a:rPr lang="en-US" sz="2800" dirty="0" smtClean="0">
                <a:solidFill>
                  <a:srgbClr val="000000"/>
                </a:solidFill>
              </a:rPr>
              <a:t> </a:t>
            </a:r>
            <a:r>
              <a:rPr lang="en-US" sz="2800" b="1" dirty="0" smtClean="0">
                <a:solidFill>
                  <a:srgbClr val="000000"/>
                </a:solidFill>
              </a:rPr>
              <a:t> </a:t>
            </a:r>
          </a:p>
          <a:p>
            <a:pPr indent="3175" eaLnBrk="1" hangingPunct="1">
              <a:buFontTx/>
              <a:buNone/>
              <a:tabLst>
                <a:tab pos="346075" algn="l"/>
              </a:tabLst>
            </a:pPr>
            <a:r>
              <a:rPr lang="en-US" sz="2000" dirty="0" smtClean="0">
                <a:solidFill>
                  <a:srgbClr val="000000"/>
                </a:solidFill>
              </a:rPr>
              <a:t>Hostile fire pay refers to pay to anyone exposed to hostile fire or mine explosion.   Imminent danger pay is paid to anyone on duty outside the United States area who is subject to physical harm or imminent danger due to wartime conditions, terrorism, civil insurrection, or civil war.</a:t>
            </a:r>
          </a:p>
          <a:p>
            <a:pPr indent="3175" eaLnBrk="1" hangingPunct="1">
              <a:buFontTx/>
              <a:buNone/>
              <a:tabLst>
                <a:tab pos="346075" algn="l"/>
              </a:tabLst>
            </a:pPr>
            <a:endParaRPr lang="en-US" sz="2000" dirty="0" smtClean="0">
              <a:solidFill>
                <a:srgbClr val="000000"/>
              </a:solidFill>
              <a:cs typeface="Arial" charset="0"/>
            </a:endParaRPr>
          </a:p>
          <a:p>
            <a:pPr indent="3175" eaLnBrk="1" hangingPunct="1">
              <a:buFontTx/>
              <a:buNone/>
              <a:tabLst>
                <a:tab pos="346075" algn="l"/>
              </a:tabLst>
            </a:pPr>
            <a:endParaRPr lang="en-US" sz="2000" dirty="0" smtClean="0">
              <a:solidFill>
                <a:srgbClr val="000000"/>
              </a:solidFill>
              <a:cs typeface="Arial" charset="0"/>
            </a:endParaRPr>
          </a:p>
          <a:p>
            <a:pPr indent="3175" eaLnBrk="1" hangingPunct="1">
              <a:buFontTx/>
              <a:buNone/>
              <a:tabLst>
                <a:tab pos="346075" algn="l"/>
              </a:tabLst>
            </a:pPr>
            <a:endParaRPr lang="en-US" sz="1600" dirty="0" smtClean="0">
              <a:solidFill>
                <a:srgbClr val="000000"/>
              </a:solidFill>
              <a:cs typeface="Arial" charset="0"/>
            </a:endParaRPr>
          </a:p>
        </p:txBody>
      </p:sp>
      <p:sp>
        <p:nvSpPr>
          <p:cNvPr id="2" name="Slide Number Placeholder 1"/>
          <p:cNvSpPr>
            <a:spLocks noGrp="1"/>
          </p:cNvSpPr>
          <p:nvPr>
            <p:ph type="sldNum" sz="quarter" idx="12"/>
          </p:nvPr>
        </p:nvSpPr>
        <p:spPr/>
        <p:txBody>
          <a:bodyPr/>
          <a:lstStyle/>
          <a:p>
            <a:fld id="{2E295B3F-66C3-4695-B48D-45348EBA2D5D}" type="slidenum">
              <a:rPr lang="en-US" smtClean="0"/>
              <a:pPr/>
              <a:t>42</a:t>
            </a:fld>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0"/>
            <a:ext cx="9144000" cy="762000"/>
          </a:xfrm>
        </p:spPr>
        <p:txBody>
          <a:bodyPr/>
          <a:lstStyle/>
          <a:p>
            <a:pPr eaLnBrk="1" hangingPunct="1"/>
            <a:r>
              <a:rPr lang="en-US" sz="3900" smtClean="0"/>
              <a:t> Criteria for Combat Veteran Eligibility</a:t>
            </a:r>
          </a:p>
        </p:txBody>
      </p:sp>
      <p:sp>
        <p:nvSpPr>
          <p:cNvPr id="10243" name="Rectangle 3"/>
          <p:cNvSpPr>
            <a:spLocks noGrp="1" noChangeArrowheads="1"/>
          </p:cNvSpPr>
          <p:nvPr>
            <p:ph idx="4294967295"/>
          </p:nvPr>
        </p:nvSpPr>
        <p:spPr>
          <a:xfrm>
            <a:off x="381000" y="1905000"/>
            <a:ext cx="8229600" cy="4038600"/>
          </a:xfrm>
        </p:spPr>
        <p:txBody>
          <a:bodyPr/>
          <a:lstStyle/>
          <a:p>
            <a:pPr eaLnBrk="1" hangingPunct="1">
              <a:lnSpc>
                <a:spcPct val="90000"/>
              </a:lnSpc>
            </a:pPr>
            <a:r>
              <a:rPr lang="en-US" sz="2400" smtClean="0">
                <a:solidFill>
                  <a:srgbClr val="000000"/>
                </a:solidFill>
              </a:rPr>
              <a:t>Must first meet the definition of a “Veteran” for VA health care benefits.</a:t>
            </a:r>
          </a:p>
          <a:p>
            <a:pPr eaLnBrk="1" hangingPunct="1">
              <a:lnSpc>
                <a:spcPct val="90000"/>
              </a:lnSpc>
              <a:buFontTx/>
              <a:buNone/>
            </a:pPr>
            <a:endParaRPr lang="en-US" sz="1000" i="1" smtClean="0">
              <a:solidFill>
                <a:srgbClr val="000000"/>
              </a:solidFill>
            </a:endParaRPr>
          </a:p>
          <a:p>
            <a:pPr eaLnBrk="1" hangingPunct="1">
              <a:lnSpc>
                <a:spcPct val="90000"/>
              </a:lnSpc>
            </a:pPr>
            <a:r>
              <a:rPr lang="en-US" sz="2400" smtClean="0">
                <a:solidFill>
                  <a:srgbClr val="000000"/>
                </a:solidFill>
              </a:rPr>
              <a:t>Combat-theater Veterans who are ineligible to enroll for VA care are referred to a Vet Center for readjustment counseling services,</a:t>
            </a:r>
            <a:r>
              <a:rPr lang="en-US" sz="2400" b="1" smtClean="0">
                <a:solidFill>
                  <a:srgbClr val="000000"/>
                </a:solidFill>
              </a:rPr>
              <a:t> </a:t>
            </a:r>
            <a:r>
              <a:rPr lang="en-US" sz="2400" smtClean="0">
                <a:solidFill>
                  <a:srgbClr val="000000"/>
                </a:solidFill>
              </a:rPr>
              <a:t>if appropriate, or to a community provider to obtain services at the Veteran's expense. </a:t>
            </a:r>
          </a:p>
          <a:p>
            <a:pPr eaLnBrk="1" hangingPunct="1">
              <a:lnSpc>
                <a:spcPct val="90000"/>
              </a:lnSpc>
              <a:buFontTx/>
              <a:buNone/>
            </a:pPr>
            <a:endParaRPr lang="en-US" sz="1000" smtClean="0">
              <a:solidFill>
                <a:srgbClr val="000000"/>
              </a:solidFill>
            </a:endParaRPr>
          </a:p>
          <a:p>
            <a:pPr eaLnBrk="1" hangingPunct="1">
              <a:lnSpc>
                <a:spcPct val="90000"/>
              </a:lnSpc>
            </a:pPr>
            <a:r>
              <a:rPr lang="en-US" sz="2400" smtClean="0">
                <a:solidFill>
                  <a:srgbClr val="000000"/>
                </a:solidFill>
              </a:rPr>
              <a:t>If a health care emergency exists for an ineligible Veteran, treatment is provided under VA’s humanitarian treatment authority. </a:t>
            </a:r>
          </a:p>
          <a:p>
            <a:pPr eaLnBrk="1" hangingPunct="1">
              <a:lnSpc>
                <a:spcPct val="90000"/>
              </a:lnSpc>
              <a:buFontTx/>
              <a:buNone/>
            </a:pPr>
            <a:endParaRPr lang="en-US" sz="1000" smtClean="0">
              <a:solidFill>
                <a:srgbClr val="000000"/>
              </a:solidFill>
            </a:endParaRPr>
          </a:p>
        </p:txBody>
      </p:sp>
      <p:sp>
        <p:nvSpPr>
          <p:cNvPr id="2" name="Slide Number Placeholder 1"/>
          <p:cNvSpPr>
            <a:spLocks noGrp="1"/>
          </p:cNvSpPr>
          <p:nvPr>
            <p:ph type="sldNum" sz="quarter" idx="12"/>
          </p:nvPr>
        </p:nvSpPr>
        <p:spPr/>
        <p:txBody>
          <a:bodyPr/>
          <a:lstStyle/>
          <a:p>
            <a:fld id="{2E295B3F-66C3-4695-B48D-45348EBA2D5D}" type="slidenum">
              <a:rPr lang="en-US" smtClean="0"/>
              <a:pPr/>
              <a:t>43</a:t>
            </a:fld>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26627" name="Rectangle 2"/>
          <p:cNvSpPr>
            <a:spLocks noGrp="1"/>
          </p:cNvSpPr>
          <p:nvPr>
            <p:ph type="title" idx="4294967295"/>
          </p:nvPr>
        </p:nvSpPr>
        <p:spPr>
          <a:xfrm>
            <a:off x="468923" y="304800"/>
            <a:ext cx="8229600" cy="1143000"/>
          </a:xfrm>
        </p:spPr>
        <p:txBody>
          <a:bodyPr/>
          <a:lstStyle/>
          <a:p>
            <a:pPr eaLnBrk="1" hangingPunct="1"/>
            <a:r>
              <a:rPr lang="en-US" sz="3600" smtClean="0"/>
              <a:t>Beyond Mental Health Diagnosis</a:t>
            </a:r>
          </a:p>
        </p:txBody>
      </p:sp>
      <p:sp>
        <p:nvSpPr>
          <p:cNvPr id="26628" name="Rectangle 3"/>
          <p:cNvSpPr>
            <a:spLocks noGrp="1"/>
          </p:cNvSpPr>
          <p:nvPr>
            <p:ph type="body" idx="4294967295"/>
          </p:nvPr>
        </p:nvSpPr>
        <p:spPr>
          <a:xfrm>
            <a:off x="1066800" y="2057400"/>
            <a:ext cx="7010400" cy="4343400"/>
          </a:xfrm>
        </p:spPr>
        <p:txBody>
          <a:bodyPr/>
          <a:lstStyle/>
          <a:p>
            <a:pPr eaLnBrk="1" hangingPunct="1">
              <a:lnSpc>
                <a:spcPct val="80000"/>
              </a:lnSpc>
              <a:buFontTx/>
              <a:buNone/>
            </a:pPr>
            <a:r>
              <a:rPr lang="en-US" sz="2800" dirty="0" smtClean="0"/>
              <a:t>	Many problems faced by returning combat Veterans and their families are not so much </a:t>
            </a:r>
            <a:r>
              <a:rPr lang="en-US" sz="2800" i="1" dirty="0" smtClean="0"/>
              <a:t>clinical</a:t>
            </a:r>
            <a:r>
              <a:rPr lang="en-US" sz="2800" dirty="0" smtClean="0"/>
              <a:t> as they are </a:t>
            </a:r>
            <a:r>
              <a:rPr lang="en-US" sz="2800" i="1" dirty="0" smtClean="0"/>
              <a:t>functional</a:t>
            </a:r>
            <a:r>
              <a:rPr lang="en-US" sz="2800" dirty="0" smtClean="0"/>
              <a:t>:</a:t>
            </a:r>
          </a:p>
          <a:p>
            <a:pPr lvl="1" eaLnBrk="1" hangingPunct="1">
              <a:lnSpc>
                <a:spcPct val="80000"/>
              </a:lnSpc>
            </a:pPr>
            <a:r>
              <a:rPr lang="en-US" sz="2400" dirty="0" smtClean="0"/>
              <a:t>Work Stress/Unemployment</a:t>
            </a:r>
          </a:p>
          <a:p>
            <a:pPr lvl="1" eaLnBrk="1" hangingPunct="1">
              <a:lnSpc>
                <a:spcPct val="80000"/>
              </a:lnSpc>
            </a:pPr>
            <a:r>
              <a:rPr lang="en-US" sz="2400" dirty="0" smtClean="0"/>
              <a:t>Educational/Training Needs</a:t>
            </a:r>
          </a:p>
          <a:p>
            <a:pPr lvl="1" eaLnBrk="1" hangingPunct="1">
              <a:lnSpc>
                <a:spcPct val="80000"/>
              </a:lnSpc>
            </a:pPr>
            <a:r>
              <a:rPr lang="en-US" sz="2400" dirty="0" smtClean="0"/>
              <a:t>Housing Needs</a:t>
            </a:r>
          </a:p>
          <a:p>
            <a:pPr lvl="1" eaLnBrk="1" hangingPunct="1">
              <a:lnSpc>
                <a:spcPct val="80000"/>
              </a:lnSpc>
            </a:pPr>
            <a:r>
              <a:rPr lang="en-US" sz="2400" dirty="0" smtClean="0"/>
              <a:t>Financial and/or Legal Problems)</a:t>
            </a:r>
          </a:p>
          <a:p>
            <a:pPr lvl="1" eaLnBrk="1" hangingPunct="1">
              <a:lnSpc>
                <a:spcPct val="80000"/>
              </a:lnSpc>
            </a:pPr>
            <a:r>
              <a:rPr lang="en-US" sz="2400" dirty="0" smtClean="0"/>
              <a:t>Family Issues</a:t>
            </a:r>
          </a:p>
          <a:p>
            <a:pPr lvl="2" eaLnBrk="1" hangingPunct="1">
              <a:lnSpc>
                <a:spcPct val="80000"/>
              </a:lnSpc>
            </a:pPr>
            <a:r>
              <a:rPr lang="en-US" sz="2000" dirty="0" smtClean="0"/>
              <a:t>Lack of Social Support</a:t>
            </a:r>
          </a:p>
          <a:p>
            <a:pPr lvl="2" eaLnBrk="1" hangingPunct="1">
              <a:lnSpc>
                <a:spcPct val="80000"/>
              </a:lnSpc>
            </a:pPr>
            <a:r>
              <a:rPr lang="en-US" sz="2000" dirty="0" smtClean="0"/>
              <a:t>Estrangement</a:t>
            </a:r>
          </a:p>
          <a:p>
            <a:pPr lvl="2" eaLnBrk="1" hangingPunct="1">
              <a:lnSpc>
                <a:spcPct val="80000"/>
              </a:lnSpc>
            </a:pPr>
            <a:r>
              <a:rPr lang="en-US" sz="2000" dirty="0" smtClean="0"/>
              <a:t>Family Breakup</a:t>
            </a:r>
          </a:p>
          <a:p>
            <a:pPr lvl="2" eaLnBrk="1" hangingPunct="1">
              <a:lnSpc>
                <a:spcPct val="80000"/>
              </a:lnSpc>
            </a:pPr>
            <a:r>
              <a:rPr lang="en-US" sz="2000" dirty="0" smtClean="0"/>
              <a:t>Kids in trouble</a:t>
            </a:r>
          </a:p>
        </p:txBody>
      </p:sp>
      <p:sp>
        <p:nvSpPr>
          <p:cNvPr id="2" name="Slide Number Placeholder 1"/>
          <p:cNvSpPr>
            <a:spLocks noGrp="1"/>
          </p:cNvSpPr>
          <p:nvPr>
            <p:ph type="sldNum" sz="quarter" idx="12"/>
          </p:nvPr>
        </p:nvSpPr>
        <p:spPr/>
        <p:txBody>
          <a:bodyPr/>
          <a:lstStyle/>
          <a:p>
            <a:fld id="{2E295B3F-66C3-4695-B48D-45348EBA2D5D}" type="slidenum">
              <a:rPr lang="en-US" smtClean="0"/>
              <a:pPr/>
              <a:t>44</a:t>
            </a:fld>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28675" name="Title 1"/>
          <p:cNvSpPr>
            <a:spLocks noGrp="1"/>
          </p:cNvSpPr>
          <p:nvPr>
            <p:ph type="title" idx="4294967295"/>
          </p:nvPr>
        </p:nvSpPr>
        <p:spPr>
          <a:xfrm>
            <a:off x="1371600" y="685800"/>
            <a:ext cx="6324600" cy="1143000"/>
          </a:xfrm>
        </p:spPr>
        <p:txBody>
          <a:bodyPr>
            <a:normAutofit fontScale="90000"/>
          </a:bodyPr>
          <a:lstStyle/>
          <a:p>
            <a:pPr eaLnBrk="1" hangingPunct="1"/>
            <a:r>
              <a:rPr lang="en-US" smtClean="0"/>
              <a:t>Positive Aspects of Deployment</a:t>
            </a:r>
          </a:p>
        </p:txBody>
      </p:sp>
      <p:sp>
        <p:nvSpPr>
          <p:cNvPr id="28676" name="Content Placeholder 2"/>
          <p:cNvSpPr>
            <a:spLocks noGrp="1"/>
          </p:cNvSpPr>
          <p:nvPr>
            <p:ph idx="4294967295"/>
          </p:nvPr>
        </p:nvSpPr>
        <p:spPr>
          <a:xfrm>
            <a:off x="1447800" y="2819400"/>
            <a:ext cx="5943600" cy="4038600"/>
          </a:xfrm>
        </p:spPr>
        <p:txBody>
          <a:bodyPr/>
          <a:lstStyle/>
          <a:p>
            <a:pPr eaLnBrk="1" hangingPunct="1"/>
            <a:r>
              <a:rPr lang="en-US" smtClean="0"/>
              <a:t>Foster maturity</a:t>
            </a:r>
          </a:p>
          <a:p>
            <a:pPr eaLnBrk="1" hangingPunct="1"/>
            <a:r>
              <a:rPr lang="en-US" smtClean="0"/>
              <a:t>Encourage independence</a:t>
            </a:r>
          </a:p>
          <a:p>
            <a:pPr eaLnBrk="1" hangingPunct="1"/>
            <a:r>
              <a:rPr lang="en-US" smtClean="0"/>
              <a:t>Strengthen family bonds</a:t>
            </a:r>
          </a:p>
          <a:p>
            <a:pPr eaLnBrk="1" hangingPunct="1"/>
            <a:endParaRPr lang="en-US" smtClean="0"/>
          </a:p>
          <a:p>
            <a:pPr eaLnBrk="1" hangingPunct="1"/>
            <a:endParaRPr lang="en-US" smtClean="0"/>
          </a:p>
        </p:txBody>
      </p:sp>
      <p:sp>
        <p:nvSpPr>
          <p:cNvPr id="28677" name="Footer Placeholder 3"/>
          <p:cNvSpPr txBox="1">
            <a:spLocks noGrp="1"/>
          </p:cNvSpPr>
          <p:nvPr/>
        </p:nvSpPr>
        <p:spPr bwMode="auto">
          <a:xfrm>
            <a:off x="3124200" y="6356350"/>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200">
              <a:solidFill>
                <a:srgbClr val="898989"/>
              </a:solidFill>
              <a:cs typeface="Arial" charset="0"/>
            </a:endParaRPr>
          </a:p>
        </p:txBody>
      </p:sp>
      <p:sp>
        <p:nvSpPr>
          <p:cNvPr id="28678"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2" name="Slide Number Placeholder 1"/>
          <p:cNvSpPr>
            <a:spLocks noGrp="1"/>
          </p:cNvSpPr>
          <p:nvPr>
            <p:ph type="sldNum" sz="quarter" idx="12"/>
          </p:nvPr>
        </p:nvSpPr>
        <p:spPr/>
        <p:txBody>
          <a:bodyPr/>
          <a:lstStyle/>
          <a:p>
            <a:fld id="{2E295B3F-66C3-4695-B48D-45348EBA2D5D}" type="slidenum">
              <a:rPr lang="en-US" smtClean="0"/>
              <a:pPr/>
              <a:t>45</a:t>
            </a:fld>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bwMode="auto">
          <a:ln>
            <a:miter lim="800000"/>
            <a:headEnd/>
            <a:tailEnd/>
          </a:ln>
        </p:spPr>
        <p:txBody>
          <a:bodyPr/>
          <a:lstStyle/>
          <a:p>
            <a:pPr>
              <a:defRPr/>
            </a:pPr>
            <a:fld id="{E6FB7BDE-91B3-4CBA-A6CC-9FC895A46CFB}" type="slidenum">
              <a:rPr lang="en-US" smtClean="0"/>
              <a:pPr>
                <a:defRPr/>
              </a:pPr>
              <a:t>46</a:t>
            </a:fld>
            <a:endParaRPr lang="en-US" smtClean="0"/>
          </a:p>
        </p:txBody>
      </p:sp>
      <p:sp>
        <p:nvSpPr>
          <p:cNvPr id="37891" name="Rectangle 2"/>
          <p:cNvSpPr>
            <a:spLocks noGrp="1"/>
          </p:cNvSpPr>
          <p:nvPr>
            <p:ph type="title"/>
          </p:nvPr>
        </p:nvSpPr>
        <p:spPr>
          <a:xfrm>
            <a:off x="1219200" y="0"/>
            <a:ext cx="7315200" cy="2057400"/>
          </a:xfrm>
        </p:spPr>
        <p:txBody>
          <a:bodyPr/>
          <a:lstStyle/>
          <a:p>
            <a:pPr>
              <a:defRPr/>
            </a:pPr>
            <a:r>
              <a:rPr lang="en-US" sz="3600" dirty="0" smtClean="0"/>
              <a:t>Identifying/Treating Post Deployment Mental Health Problems Among New Combat Veterans and their Families </a:t>
            </a:r>
          </a:p>
        </p:txBody>
      </p:sp>
      <p:sp>
        <p:nvSpPr>
          <p:cNvPr id="9220" name="Rectangle 3"/>
          <p:cNvSpPr>
            <a:spLocks noGrp="1"/>
          </p:cNvSpPr>
          <p:nvPr>
            <p:ph type="body" idx="1"/>
          </p:nvPr>
        </p:nvSpPr>
        <p:spPr>
          <a:xfrm>
            <a:off x="533400" y="2819400"/>
            <a:ext cx="7848600" cy="4038600"/>
          </a:xfrm>
        </p:spPr>
        <p:txBody>
          <a:bodyPr/>
          <a:lstStyle/>
          <a:p>
            <a:pPr>
              <a:lnSpc>
                <a:spcPct val="90000"/>
              </a:lnSpc>
            </a:pPr>
            <a:r>
              <a:rPr lang="en-US" sz="3000" dirty="0" smtClean="0"/>
              <a:t>OEF/OIF/OND Veterans often seek care outside </a:t>
            </a:r>
            <a:r>
              <a:rPr lang="en-US" sz="3000" dirty="0" err="1" smtClean="0"/>
              <a:t>DoD</a:t>
            </a:r>
            <a:r>
              <a:rPr lang="en-US" sz="3000" dirty="0" smtClean="0"/>
              <a:t>/VA systems</a:t>
            </a:r>
          </a:p>
          <a:p>
            <a:pPr lvl="1">
              <a:lnSpc>
                <a:spcPct val="90000"/>
              </a:lnSpc>
            </a:pPr>
            <a:r>
              <a:rPr lang="en-US" sz="2700" dirty="0" smtClean="0"/>
              <a:t>It is estimated that 50% of those seen in </a:t>
            </a:r>
            <a:r>
              <a:rPr lang="en-US" sz="2700" dirty="0" err="1" smtClean="0"/>
              <a:t>DoD</a:t>
            </a:r>
            <a:r>
              <a:rPr lang="en-US" sz="2700" dirty="0" smtClean="0"/>
              <a:t>/VA may also receive part of their care in the community </a:t>
            </a:r>
          </a:p>
          <a:p>
            <a:pPr marL="457200" lvl="1" indent="0">
              <a:lnSpc>
                <a:spcPct val="90000"/>
              </a:lnSpc>
              <a:buNone/>
            </a:pPr>
            <a:endParaRPr lang="en-US" sz="2700" dirty="0" smtClean="0"/>
          </a:p>
          <a:p>
            <a:pPr>
              <a:lnSpc>
                <a:spcPct val="90000"/>
              </a:lnSpc>
            </a:pPr>
            <a:r>
              <a:rPr lang="en-US" sz="3000" dirty="0" smtClean="0"/>
              <a:t>Family members are also dealing with deployment-related stress and look for help in the community</a:t>
            </a:r>
          </a:p>
          <a:p>
            <a:pPr marL="0" indent="0">
              <a:lnSpc>
                <a:spcPct val="90000"/>
              </a:lnSpc>
              <a:buNone/>
            </a:pPr>
            <a:endParaRPr lang="en-US" sz="3000" b="1" dirty="0"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ln>
            <a:miter lim="800000"/>
            <a:headEnd/>
            <a:tailEnd/>
          </a:ln>
        </p:spPr>
        <p:txBody>
          <a:bodyPr/>
          <a:lstStyle/>
          <a:p>
            <a:pPr>
              <a:defRPr/>
            </a:pPr>
            <a:fld id="{C081BE50-6AB4-489D-9F7F-2D65CAB155A5}" type="slidenum">
              <a:rPr lang="en-US" smtClean="0"/>
              <a:pPr>
                <a:defRPr/>
              </a:pPr>
              <a:t>47</a:t>
            </a:fld>
            <a:endParaRPr lang="en-US" smtClean="0"/>
          </a:p>
        </p:txBody>
      </p:sp>
      <p:sp>
        <p:nvSpPr>
          <p:cNvPr id="38915" name="Rectangle 2"/>
          <p:cNvSpPr>
            <a:spLocks noGrp="1"/>
          </p:cNvSpPr>
          <p:nvPr>
            <p:ph type="title"/>
          </p:nvPr>
        </p:nvSpPr>
        <p:spPr>
          <a:xfrm>
            <a:off x="381000" y="304800"/>
            <a:ext cx="8458200" cy="1112838"/>
          </a:xfrm>
        </p:spPr>
        <p:txBody>
          <a:bodyPr>
            <a:noAutofit/>
          </a:bodyPr>
          <a:lstStyle/>
          <a:p>
            <a:pPr>
              <a:defRPr/>
            </a:pPr>
            <a:r>
              <a:rPr lang="en-US" sz="4400" dirty="0" smtClean="0"/>
              <a:t>Recommendations for Community Mental Health Care Providers</a:t>
            </a:r>
          </a:p>
        </p:txBody>
      </p:sp>
      <p:sp>
        <p:nvSpPr>
          <p:cNvPr id="10244" name="Rectangle 3"/>
          <p:cNvSpPr>
            <a:spLocks noGrp="1"/>
          </p:cNvSpPr>
          <p:nvPr>
            <p:ph type="body" idx="1"/>
          </p:nvPr>
        </p:nvSpPr>
        <p:spPr>
          <a:xfrm>
            <a:off x="685800" y="1948218"/>
            <a:ext cx="7696200" cy="4876800"/>
          </a:xfrm>
        </p:spPr>
        <p:txBody>
          <a:bodyPr/>
          <a:lstStyle/>
          <a:p>
            <a:r>
              <a:rPr lang="en-US" sz="2800" dirty="0" smtClean="0"/>
              <a:t>Know something about US military history and about our present military conflicts</a:t>
            </a:r>
          </a:p>
          <a:p>
            <a:pPr lvl="1"/>
            <a:r>
              <a:rPr lang="en-US" sz="2400" dirty="0" smtClean="0"/>
              <a:t>Military Culture as a major (yet often invisible) American subculture</a:t>
            </a:r>
          </a:p>
          <a:p>
            <a:pPr lvl="1"/>
            <a:r>
              <a:rPr lang="en-US" sz="2400" dirty="0" smtClean="0"/>
              <a:t>Know the different Service Branches and respect the difference!</a:t>
            </a:r>
          </a:p>
          <a:p>
            <a:r>
              <a:rPr lang="en-US" sz="2800" dirty="0" smtClean="0"/>
              <a:t>Know something about </a:t>
            </a:r>
            <a:r>
              <a:rPr lang="en-US" sz="2800" dirty="0" err="1" smtClean="0"/>
              <a:t>DoD</a:t>
            </a:r>
            <a:r>
              <a:rPr lang="en-US" sz="2800" dirty="0" smtClean="0"/>
              <a:t> and VA</a:t>
            </a:r>
          </a:p>
          <a:p>
            <a:pPr lvl="1"/>
            <a:r>
              <a:rPr lang="en-US" sz="2400" dirty="0" smtClean="0"/>
              <a:t>Services, Best practices, Access, Benefits</a:t>
            </a:r>
          </a:p>
          <a:p>
            <a:r>
              <a:rPr lang="en-US" sz="2800" dirty="0" smtClean="0"/>
              <a:t>Ask each patient if he/she has ever served in the Armed Forces or is close to someone who has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4343400"/>
          </a:xfrm>
        </p:spPr>
        <p:txBody>
          <a:bodyPr>
            <a:normAutofit/>
          </a:bodyPr>
          <a:lstStyle/>
          <a:p>
            <a:pPr marL="342900" lvl="0" indent="-342900">
              <a:spcBef>
                <a:spcPct val="20000"/>
              </a:spcBef>
            </a:pPr>
            <a:r>
              <a:rPr lang="en-US" sz="3200" dirty="0" smtClean="0">
                <a:solidFill>
                  <a:prstClr val="black"/>
                </a:solidFill>
                <a:ea typeface="+mn-ea"/>
                <a:cs typeface="+mn-cs"/>
              </a:rPr>
              <a:t>Examples of VA </a:t>
            </a:r>
            <a:r>
              <a:rPr lang="en-US" sz="3200" dirty="0">
                <a:solidFill>
                  <a:prstClr val="black"/>
                </a:solidFill>
                <a:ea typeface="+mn-ea"/>
                <a:cs typeface="+mn-cs"/>
              </a:rPr>
              <a:t>Services R</a:t>
            </a:r>
            <a:r>
              <a:rPr lang="en-US" sz="3200" dirty="0" smtClean="0">
                <a:solidFill>
                  <a:prstClr val="black"/>
                </a:solidFill>
                <a:ea typeface="+mn-ea"/>
                <a:cs typeface="+mn-cs"/>
              </a:rPr>
              <a:t>elevant for </a:t>
            </a:r>
            <a:r>
              <a:rPr lang="en-US" sz="3200" dirty="0">
                <a:solidFill>
                  <a:prstClr val="black"/>
                </a:solidFill>
                <a:ea typeface="+mn-ea"/>
                <a:cs typeface="+mn-cs"/>
              </a:rPr>
              <a:t>OEF/OIF Veterans</a:t>
            </a:r>
            <a:br>
              <a:rPr lang="en-US" sz="3200" dirty="0">
                <a:solidFill>
                  <a:prstClr val="black"/>
                </a:solidFill>
                <a:ea typeface="+mn-ea"/>
                <a:cs typeface="+mn-cs"/>
              </a:rPr>
            </a:br>
            <a:endParaRPr lang="en-US" sz="3200" dirty="0"/>
          </a:p>
        </p:txBody>
      </p:sp>
      <p:sp>
        <p:nvSpPr>
          <p:cNvPr id="4" name="Subtitle 3"/>
          <p:cNvSpPr>
            <a:spLocks noGrp="1"/>
          </p:cNvSpPr>
          <p:nvPr>
            <p:ph type="subTitle" idx="1"/>
          </p:nvPr>
        </p:nvSpPr>
        <p:spPr>
          <a:xfrm>
            <a:off x="1524000" y="1905000"/>
            <a:ext cx="6019800" cy="4267200"/>
          </a:xfrm>
        </p:spPr>
        <p:txBody>
          <a:bodyPr>
            <a:normAutofit fontScale="85000" lnSpcReduction="10000"/>
          </a:bodyPr>
          <a:lstStyle/>
          <a:p>
            <a:pPr marL="457200" indent="-457200" algn="l">
              <a:buFont typeface="Arial" pitchFamily="34" charset="0"/>
              <a:buChar char="•"/>
            </a:pPr>
            <a:r>
              <a:rPr lang="en-US" dirty="0" smtClean="0">
                <a:solidFill>
                  <a:schemeClr val="tx1"/>
                </a:solidFill>
              </a:rPr>
              <a:t>PTSD Treatment Teams</a:t>
            </a:r>
          </a:p>
          <a:p>
            <a:pPr marL="457200" indent="-457200" algn="l">
              <a:buFont typeface="Arial" pitchFamily="34" charset="0"/>
              <a:buChar char="•"/>
            </a:pPr>
            <a:r>
              <a:rPr lang="en-US" dirty="0" smtClean="0">
                <a:solidFill>
                  <a:schemeClr val="tx1"/>
                </a:solidFill>
              </a:rPr>
              <a:t>SUD-PTSD Specialist</a:t>
            </a:r>
          </a:p>
          <a:p>
            <a:pPr marL="457200" indent="-457200" algn="l">
              <a:buFont typeface="Arial" pitchFamily="34" charset="0"/>
              <a:buChar char="•"/>
            </a:pPr>
            <a:r>
              <a:rPr lang="en-US" dirty="0" smtClean="0">
                <a:solidFill>
                  <a:schemeClr val="tx1"/>
                </a:solidFill>
              </a:rPr>
              <a:t>Military Sexual Trauma </a:t>
            </a:r>
          </a:p>
          <a:p>
            <a:pPr marL="457200" indent="-457200" algn="l">
              <a:buFont typeface="Arial" pitchFamily="34" charset="0"/>
              <a:buChar char="•"/>
            </a:pPr>
            <a:r>
              <a:rPr lang="en-US" dirty="0" smtClean="0">
                <a:solidFill>
                  <a:schemeClr val="tx1"/>
                </a:solidFill>
              </a:rPr>
              <a:t>Homelessness Services</a:t>
            </a:r>
          </a:p>
          <a:p>
            <a:pPr marL="457200" indent="-457200" algn="l">
              <a:buFont typeface="Arial" pitchFamily="34" charset="0"/>
              <a:buChar char="•"/>
            </a:pPr>
            <a:r>
              <a:rPr lang="en-US" dirty="0" smtClean="0">
                <a:solidFill>
                  <a:schemeClr val="tx1"/>
                </a:solidFill>
              </a:rPr>
              <a:t>Veterans Justice Outreach Program</a:t>
            </a:r>
          </a:p>
          <a:p>
            <a:pPr marL="457200" indent="-457200" algn="l">
              <a:buFont typeface="Arial" pitchFamily="34" charset="0"/>
              <a:buChar char="•"/>
            </a:pPr>
            <a:r>
              <a:rPr lang="en-US" dirty="0" smtClean="0">
                <a:solidFill>
                  <a:schemeClr val="tx1"/>
                </a:solidFill>
              </a:rPr>
              <a:t>Vet Centers</a:t>
            </a:r>
          </a:p>
          <a:p>
            <a:pPr marL="457200" indent="-457200" algn="l">
              <a:buFont typeface="Arial" pitchFamily="34" charset="0"/>
              <a:buChar char="•"/>
            </a:pPr>
            <a:r>
              <a:rPr lang="en-US" dirty="0" smtClean="0">
                <a:solidFill>
                  <a:schemeClr val="tx1"/>
                </a:solidFill>
              </a:rPr>
              <a:t>Suicide Prevention Program</a:t>
            </a:r>
          </a:p>
          <a:p>
            <a:pPr marL="457200" indent="-457200" algn="l">
              <a:buFont typeface="Arial" pitchFamily="34" charset="0"/>
              <a:buChar char="•"/>
            </a:pPr>
            <a:r>
              <a:rPr lang="en-US" dirty="0" smtClean="0">
                <a:solidFill>
                  <a:schemeClr val="tx1"/>
                </a:solidFill>
              </a:rPr>
              <a:t>Deployment Health Clinics</a:t>
            </a:r>
          </a:p>
          <a:p>
            <a:pPr marL="457200" indent="-457200" algn="l">
              <a:buFont typeface="Arial" pitchFamily="34" charset="0"/>
              <a:buChar char="•"/>
            </a:pPr>
            <a:r>
              <a:rPr lang="en-US" dirty="0" smtClean="0">
                <a:solidFill>
                  <a:schemeClr val="tx1"/>
                </a:solidFill>
              </a:rPr>
              <a:t>OEF/OIF Coordinators</a:t>
            </a:r>
          </a:p>
          <a:p>
            <a:endParaRPr lang="en-US" dirty="0"/>
          </a:p>
        </p:txBody>
      </p:sp>
      <p:sp>
        <p:nvSpPr>
          <p:cNvPr id="3" name="Slide Number Placeholder 2"/>
          <p:cNvSpPr>
            <a:spLocks noGrp="1"/>
          </p:cNvSpPr>
          <p:nvPr>
            <p:ph type="sldNum" sz="quarter" idx="12"/>
          </p:nvPr>
        </p:nvSpPr>
        <p:spPr/>
        <p:txBody>
          <a:bodyPr/>
          <a:lstStyle/>
          <a:p>
            <a:fld id="{2E295B3F-66C3-4695-B48D-45348EBA2D5D}" type="slidenum">
              <a:rPr lang="en-US" smtClean="0"/>
              <a:pPr/>
              <a:t>48</a:t>
            </a:fld>
            <a:endParaRPr lang="en-US"/>
          </a:p>
        </p:txBody>
      </p:sp>
    </p:spTree>
    <p:extLst>
      <p:ext uri="{BB962C8B-B14F-4D97-AF65-F5344CB8AC3E}">
        <p14:creationId xmlns="" xmlns:p14="http://schemas.microsoft.com/office/powerpoint/2010/main" val="12840516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z="4000" smtClean="0"/>
              <a:t>Frequency of VHA Mental Health Screenings</a:t>
            </a:r>
          </a:p>
        </p:txBody>
      </p:sp>
      <p:sp>
        <p:nvSpPr>
          <p:cNvPr id="14339" name="Rectangle 3"/>
          <p:cNvSpPr>
            <a:spLocks noGrp="1" noChangeArrowheads="1"/>
          </p:cNvSpPr>
          <p:nvPr>
            <p:ph type="body" idx="1"/>
          </p:nvPr>
        </p:nvSpPr>
        <p:spPr>
          <a:xfrm>
            <a:off x="457200" y="2590800"/>
            <a:ext cx="8229600" cy="3763963"/>
          </a:xfrm>
        </p:spPr>
        <p:txBody>
          <a:bodyPr/>
          <a:lstStyle/>
          <a:p>
            <a:pPr eaLnBrk="1" hangingPunct="1"/>
            <a:r>
              <a:rPr lang="en-US" sz="2800" dirty="0" smtClean="0"/>
              <a:t>At-risk drinking (annual)</a:t>
            </a:r>
          </a:p>
          <a:p>
            <a:pPr eaLnBrk="1" hangingPunct="1"/>
            <a:r>
              <a:rPr lang="en-US" sz="2800" dirty="0" smtClean="0"/>
              <a:t>Post-traumatic stress disorder (every year for first five years and once every five years thereafter)</a:t>
            </a:r>
          </a:p>
          <a:p>
            <a:pPr eaLnBrk="1" hangingPunct="1"/>
            <a:r>
              <a:rPr lang="en-US" sz="2800" dirty="0" smtClean="0"/>
              <a:t>Depression (annual)</a:t>
            </a:r>
          </a:p>
          <a:p>
            <a:pPr eaLnBrk="1" hangingPunct="1"/>
            <a:r>
              <a:rPr lang="en-US" sz="2800" dirty="0" smtClean="0"/>
              <a:t>Suicide risk (if depression screen is positive)</a:t>
            </a:r>
          </a:p>
          <a:p>
            <a:pPr eaLnBrk="1" hangingPunct="1"/>
            <a:r>
              <a:rPr lang="en-US" sz="2800" dirty="0" smtClean="0"/>
              <a:t>Military sexual trauma (once)</a:t>
            </a:r>
          </a:p>
          <a:p>
            <a:pPr eaLnBrk="1" hangingPunct="1"/>
            <a:r>
              <a:rPr lang="en-US" sz="2800" dirty="0" smtClean="0"/>
              <a:t>Traumatic brain injury (once)</a:t>
            </a:r>
          </a:p>
        </p:txBody>
      </p:sp>
      <p:sp>
        <p:nvSpPr>
          <p:cNvPr id="2" name="Slide Number Placeholder 1"/>
          <p:cNvSpPr>
            <a:spLocks noGrp="1"/>
          </p:cNvSpPr>
          <p:nvPr>
            <p:ph type="sldNum" sz="quarter" idx="12"/>
          </p:nvPr>
        </p:nvSpPr>
        <p:spPr/>
        <p:txBody>
          <a:bodyPr/>
          <a:lstStyle/>
          <a:p>
            <a:fld id="{2E295B3F-66C3-4695-B48D-45348EBA2D5D}"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25603" name="Rectangle 2"/>
          <p:cNvSpPr>
            <a:spLocks noGrp="1"/>
          </p:cNvSpPr>
          <p:nvPr>
            <p:ph type="title" idx="4294967295"/>
          </p:nvPr>
        </p:nvSpPr>
        <p:spPr>
          <a:xfrm>
            <a:off x="330153" y="228600"/>
            <a:ext cx="8305800" cy="914400"/>
          </a:xfrm>
        </p:spPr>
        <p:txBody>
          <a:bodyPr>
            <a:normAutofit fontScale="90000"/>
          </a:bodyPr>
          <a:lstStyle/>
          <a:p>
            <a:pPr eaLnBrk="1" hangingPunct="1"/>
            <a:r>
              <a:rPr lang="en-US" sz="4000" b="1" dirty="0" smtClean="0"/>
              <a:t>Mental Health Issues Among</a:t>
            </a:r>
            <a:br>
              <a:rPr lang="en-US" sz="4000" b="1" dirty="0" smtClean="0"/>
            </a:br>
            <a:r>
              <a:rPr lang="en-US" sz="4000" b="1" dirty="0" smtClean="0"/>
              <a:t> OEF/OIF Veterans</a:t>
            </a:r>
          </a:p>
        </p:txBody>
      </p:sp>
      <p:sp>
        <p:nvSpPr>
          <p:cNvPr id="25604" name="Rectangle 3"/>
          <p:cNvSpPr>
            <a:spLocks noGrp="1"/>
          </p:cNvSpPr>
          <p:nvPr>
            <p:ph type="body" idx="4294967295"/>
          </p:nvPr>
        </p:nvSpPr>
        <p:spPr>
          <a:xfrm>
            <a:off x="838200" y="2209800"/>
            <a:ext cx="7594600" cy="4953000"/>
          </a:xfrm>
        </p:spPr>
        <p:txBody>
          <a:bodyPr/>
          <a:lstStyle/>
          <a:p>
            <a:pPr eaLnBrk="1" hangingPunct="1"/>
            <a:r>
              <a:rPr lang="en-US" dirty="0" smtClean="0"/>
              <a:t>Approximately half of OEF/OIF/OND Veterans receiving VA care have provisional mental health diagnoses.  The most common of these are PTSD, affective disorders, neurotic disorders, nondependent abuse of drugs or alcohol, and alcohol dependence.	</a:t>
            </a:r>
            <a:endParaRPr lang="en-US" sz="2800" dirty="0" smtClean="0"/>
          </a:p>
          <a:p>
            <a:pPr eaLnBrk="1" hangingPunct="1"/>
            <a:endParaRPr lang="en-US" sz="1800" dirty="0" smtClean="0"/>
          </a:p>
          <a:p>
            <a:pPr lvl="1" eaLnBrk="1" hangingPunct="1"/>
            <a:endParaRPr lang="en-US" sz="900" dirty="0" smtClean="0"/>
          </a:p>
          <a:p>
            <a:pPr eaLnBrk="1" hangingPunct="1">
              <a:buFontTx/>
              <a:buNone/>
            </a:pPr>
            <a:r>
              <a:rPr lang="en-US" sz="400" dirty="0" smtClean="0"/>
              <a:t>	</a:t>
            </a:r>
          </a:p>
        </p:txBody>
      </p:sp>
      <p:sp>
        <p:nvSpPr>
          <p:cNvPr id="2" name="Slide Number Placeholder 1"/>
          <p:cNvSpPr>
            <a:spLocks noGrp="1"/>
          </p:cNvSpPr>
          <p:nvPr>
            <p:ph type="sldNum" sz="quarter" idx="12"/>
          </p:nvPr>
        </p:nvSpPr>
        <p:spPr>
          <a:xfrm>
            <a:off x="10287000" y="6356350"/>
            <a:ext cx="152400" cy="365125"/>
          </a:xfrm>
        </p:spPr>
        <p:txBody>
          <a:bodyPr/>
          <a:lstStyle/>
          <a:p>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txBox="1">
            <a:spLocks noGrp="1"/>
          </p:cNvSpPr>
          <p:nvPr/>
        </p:nvSpPr>
        <p:spPr bwMode="auto">
          <a:xfrm>
            <a:off x="8229600" y="6096000"/>
            <a:ext cx="457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12291" name="Rectangle 2"/>
          <p:cNvSpPr>
            <a:spLocks noGrp="1" noChangeArrowheads="1"/>
          </p:cNvSpPr>
          <p:nvPr>
            <p:ph type="title" idx="4294967295"/>
          </p:nvPr>
        </p:nvSpPr>
        <p:spPr>
          <a:xfrm>
            <a:off x="457200" y="274638"/>
            <a:ext cx="8229600" cy="1016000"/>
          </a:xfrm>
        </p:spPr>
        <p:txBody>
          <a:bodyPr>
            <a:normAutofit fontScale="90000"/>
          </a:bodyPr>
          <a:lstStyle/>
          <a:p>
            <a:pPr eaLnBrk="1" hangingPunct="1"/>
            <a:r>
              <a:rPr lang="en-US" sz="4000" b="1" smtClean="0"/>
              <a:t>VHA Care Access Points</a:t>
            </a:r>
            <a:br>
              <a:rPr lang="en-US" sz="4000" b="1" smtClean="0"/>
            </a:br>
            <a:r>
              <a:rPr lang="en-US" sz="2800" smtClean="0"/>
              <a:t>(As of November 3, 2010)</a:t>
            </a:r>
            <a:r>
              <a:rPr lang="en-US" sz="4000" smtClean="0"/>
              <a:t> </a:t>
            </a:r>
          </a:p>
        </p:txBody>
      </p:sp>
      <p:sp>
        <p:nvSpPr>
          <p:cNvPr id="12292" name="Rectangle 3"/>
          <p:cNvSpPr>
            <a:spLocks noGrp="1" noChangeArrowheads="1"/>
          </p:cNvSpPr>
          <p:nvPr>
            <p:ph type="body" idx="4294967295"/>
          </p:nvPr>
        </p:nvSpPr>
        <p:spPr>
          <a:xfrm>
            <a:off x="685800" y="1752600"/>
            <a:ext cx="7772400" cy="4587354"/>
          </a:xfrm>
        </p:spPr>
        <p:txBody>
          <a:bodyPr>
            <a:normAutofit lnSpcReduction="10000"/>
          </a:bodyPr>
          <a:lstStyle/>
          <a:p>
            <a:pPr eaLnBrk="1" hangingPunct="1"/>
            <a:r>
              <a:rPr lang="en-US" sz="2400" dirty="0" smtClean="0"/>
              <a:t>153 medical centers--At least one in each state, Puerto Rico and the District of Columbia</a:t>
            </a:r>
          </a:p>
          <a:p>
            <a:pPr eaLnBrk="1" hangingPunct="1"/>
            <a:endParaRPr lang="en-US" sz="2400" dirty="0" smtClean="0"/>
          </a:p>
          <a:p>
            <a:pPr eaLnBrk="1" hangingPunct="1"/>
            <a:r>
              <a:rPr lang="en-US" sz="2400" dirty="0" smtClean="0"/>
              <a:t>951 ambulatory care/community-based outpatient clinics</a:t>
            </a:r>
          </a:p>
          <a:p>
            <a:pPr eaLnBrk="1" hangingPunct="1"/>
            <a:endParaRPr lang="en-US" sz="2400" dirty="0" smtClean="0"/>
          </a:p>
          <a:p>
            <a:pPr eaLnBrk="1" hangingPunct="1"/>
            <a:r>
              <a:rPr lang="en-US" sz="2400" dirty="0" smtClean="0"/>
              <a:t>47 residential rehabilitation treatment programs</a:t>
            </a:r>
          </a:p>
          <a:p>
            <a:pPr eaLnBrk="1" hangingPunct="1"/>
            <a:endParaRPr lang="en-US" sz="2400" dirty="0" smtClean="0"/>
          </a:p>
          <a:p>
            <a:pPr eaLnBrk="1" hangingPunct="1"/>
            <a:r>
              <a:rPr lang="en-US" sz="2400" dirty="0" smtClean="0"/>
              <a:t>271 Veterans Centers</a:t>
            </a:r>
          </a:p>
          <a:p>
            <a:pPr eaLnBrk="1" hangingPunct="1"/>
            <a:endParaRPr lang="en-US" sz="2400" dirty="0" smtClean="0"/>
          </a:p>
          <a:p>
            <a:pPr eaLnBrk="1" hangingPunct="1"/>
            <a:r>
              <a:rPr lang="en-US" sz="2400" dirty="0" smtClean="0"/>
              <a:t>Suicide Prevention Hotline:	</a:t>
            </a:r>
          </a:p>
          <a:p>
            <a:pPr marL="0" indent="0" eaLnBrk="1" hangingPunct="1">
              <a:buNone/>
            </a:pPr>
            <a:r>
              <a:rPr lang="en-US" sz="2400" dirty="0"/>
              <a:t>	</a:t>
            </a:r>
            <a:r>
              <a:rPr lang="en-US" sz="2400" dirty="0" smtClean="0"/>
              <a:t>	</a:t>
            </a:r>
            <a:r>
              <a:rPr lang="en-US" dirty="0" smtClean="0"/>
              <a:t>1-800-273-TALK</a:t>
            </a:r>
          </a:p>
          <a:p>
            <a:pPr eaLnBrk="1" hangingPunct="1"/>
            <a:endParaRPr lang="en-US" dirty="0" smtClean="0"/>
          </a:p>
        </p:txBody>
      </p:sp>
      <p:sp>
        <p:nvSpPr>
          <p:cNvPr id="2" name="Slide Number Placeholder 1"/>
          <p:cNvSpPr>
            <a:spLocks noGrp="1"/>
          </p:cNvSpPr>
          <p:nvPr>
            <p:ph type="sldNum" sz="quarter" idx="12"/>
          </p:nvPr>
        </p:nvSpPr>
        <p:spPr/>
        <p:txBody>
          <a:bodyPr/>
          <a:lstStyle/>
          <a:p>
            <a:fld id="{2E295B3F-66C3-4695-B48D-45348EBA2D5D}" type="slidenum">
              <a:rPr lang="en-US" smtClean="0"/>
              <a:pPr/>
              <a:t>50</a:t>
            </a:fld>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sz="4000" smtClean="0"/>
              <a:t>Key Aspects of VHA Mental Health Care Services</a:t>
            </a:r>
          </a:p>
        </p:txBody>
      </p:sp>
      <p:sp>
        <p:nvSpPr>
          <p:cNvPr id="13315" name="Rectangle 3"/>
          <p:cNvSpPr>
            <a:spLocks noGrp="1" noChangeArrowheads="1"/>
          </p:cNvSpPr>
          <p:nvPr>
            <p:ph type="body" idx="1"/>
          </p:nvPr>
        </p:nvSpPr>
        <p:spPr/>
        <p:txBody>
          <a:bodyPr/>
          <a:lstStyle/>
          <a:p>
            <a:pPr eaLnBrk="1" hangingPunct="1">
              <a:lnSpc>
                <a:spcPct val="90000"/>
              </a:lnSpc>
            </a:pPr>
            <a:r>
              <a:rPr lang="en-US" sz="2400" dirty="0" smtClean="0"/>
              <a:t>Recovery Orientation</a:t>
            </a:r>
          </a:p>
          <a:p>
            <a:pPr eaLnBrk="1" hangingPunct="1">
              <a:lnSpc>
                <a:spcPct val="90000"/>
              </a:lnSpc>
            </a:pPr>
            <a:r>
              <a:rPr lang="en-US" sz="2400" dirty="0" smtClean="0"/>
              <a:t>Evidence-Based Practices and Treatments</a:t>
            </a:r>
          </a:p>
          <a:p>
            <a:pPr eaLnBrk="1" hangingPunct="1">
              <a:lnSpc>
                <a:spcPct val="90000"/>
              </a:lnSpc>
            </a:pPr>
            <a:r>
              <a:rPr lang="en-US" sz="2400" dirty="0" smtClean="0"/>
              <a:t>Continuum of Care</a:t>
            </a:r>
          </a:p>
          <a:p>
            <a:pPr eaLnBrk="1" hangingPunct="1">
              <a:lnSpc>
                <a:spcPct val="90000"/>
              </a:lnSpc>
            </a:pPr>
            <a:r>
              <a:rPr lang="en-US" sz="2400" dirty="0" smtClean="0"/>
              <a:t>Integration of Mental Health Services with Each Other and with Physical Health Care Services</a:t>
            </a:r>
          </a:p>
          <a:p>
            <a:pPr eaLnBrk="1" hangingPunct="1">
              <a:lnSpc>
                <a:spcPct val="90000"/>
              </a:lnSpc>
            </a:pPr>
            <a:r>
              <a:rPr lang="en-US" sz="2400" dirty="0" smtClean="0"/>
              <a:t>Role of Principal Mental Health Care Provider</a:t>
            </a:r>
          </a:p>
          <a:p>
            <a:pPr eaLnBrk="1" hangingPunct="1">
              <a:lnSpc>
                <a:spcPct val="90000"/>
              </a:lnSpc>
            </a:pPr>
            <a:r>
              <a:rPr lang="en-US" sz="2400" dirty="0" smtClean="0"/>
              <a:t>Maximal Access to Care</a:t>
            </a:r>
          </a:p>
          <a:p>
            <a:pPr eaLnBrk="1" hangingPunct="1">
              <a:lnSpc>
                <a:spcPct val="90000"/>
              </a:lnSpc>
            </a:pPr>
            <a:r>
              <a:rPr lang="en-US" sz="2400" dirty="0" smtClean="0"/>
              <a:t>Continuing Care</a:t>
            </a:r>
          </a:p>
          <a:p>
            <a:pPr eaLnBrk="1" hangingPunct="1">
              <a:lnSpc>
                <a:spcPct val="90000"/>
              </a:lnSpc>
            </a:pPr>
            <a:r>
              <a:rPr lang="en-US" sz="2400" dirty="0" smtClean="0"/>
              <a:t>Measurement-Based Outcome Indicators</a:t>
            </a:r>
          </a:p>
          <a:p>
            <a:pPr eaLnBrk="1" hangingPunct="1">
              <a:lnSpc>
                <a:spcPct val="90000"/>
              </a:lnSpc>
            </a:pPr>
            <a:r>
              <a:rPr lang="en-US" sz="2400" dirty="0" smtClean="0"/>
              <a:t>Automated Treatment Adjuncts </a:t>
            </a:r>
          </a:p>
          <a:p>
            <a:pPr eaLnBrk="1" hangingPunct="1">
              <a:lnSpc>
                <a:spcPct val="90000"/>
              </a:lnSpc>
              <a:buFontTx/>
              <a:buNone/>
            </a:pPr>
            <a:r>
              <a:rPr lang="en-US" sz="2400" dirty="0" smtClean="0"/>
              <a:t>		(e.g. </a:t>
            </a:r>
            <a:r>
              <a:rPr lang="en-US" sz="2400" dirty="0" err="1" smtClean="0"/>
              <a:t>MyHealth</a:t>
            </a:r>
            <a:r>
              <a:rPr lang="en-US" sz="2400" i="1" dirty="0" err="1" smtClean="0"/>
              <a:t>eV</a:t>
            </a:r>
            <a:r>
              <a:rPr lang="en-US" sz="2400" dirty="0" err="1" smtClean="0"/>
              <a:t>et</a:t>
            </a:r>
            <a:r>
              <a:rPr lang="en-US" sz="2400" dirty="0" smtClean="0"/>
              <a:t>)</a:t>
            </a:r>
          </a:p>
          <a:p>
            <a:pPr eaLnBrk="1" hangingPunct="1">
              <a:lnSpc>
                <a:spcPct val="90000"/>
              </a:lnSpc>
            </a:pPr>
            <a:endParaRPr lang="en-US" sz="2400" dirty="0" smtClean="0"/>
          </a:p>
        </p:txBody>
      </p:sp>
      <p:sp>
        <p:nvSpPr>
          <p:cNvPr id="2" name="Slide Number Placeholder 1"/>
          <p:cNvSpPr>
            <a:spLocks noGrp="1"/>
          </p:cNvSpPr>
          <p:nvPr>
            <p:ph type="sldNum" sz="quarter" idx="12"/>
          </p:nvPr>
        </p:nvSpPr>
        <p:spPr/>
        <p:txBody>
          <a:bodyPr/>
          <a:lstStyle/>
          <a:p>
            <a:fld id="{2E295B3F-66C3-4695-B48D-45348EBA2D5D}"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b="1" dirty="0" smtClean="0"/>
              <a:t>Prevalence of SUD / PTSD Diagnoses in Veteran Patients in FY 2010 </a:t>
            </a:r>
          </a:p>
        </p:txBody>
      </p:sp>
      <p:sp>
        <p:nvSpPr>
          <p:cNvPr id="2051" name="Content Placeholder 4"/>
          <p:cNvSpPr>
            <a:spLocks noGrp="1"/>
          </p:cNvSpPr>
          <p:nvPr>
            <p:ph idx="1"/>
          </p:nvPr>
        </p:nvSpPr>
        <p:spPr>
          <a:xfrm>
            <a:off x="457200" y="2286000"/>
            <a:ext cx="8229600" cy="3840163"/>
          </a:xfrm>
        </p:spPr>
        <p:txBody>
          <a:bodyPr/>
          <a:lstStyle/>
          <a:p>
            <a:pPr eaLnBrk="1" hangingPunct="1">
              <a:defRPr/>
            </a:pPr>
            <a:r>
              <a:rPr lang="en-US" dirty="0" smtClean="0"/>
              <a:t>In FY2010, 5,536,526 patients were seen in  VA. Around 7% of these are OEF/OIF Veterans.   </a:t>
            </a:r>
          </a:p>
          <a:p>
            <a:pPr eaLnBrk="1" hangingPunct="1">
              <a:defRPr/>
            </a:pPr>
            <a:r>
              <a:rPr lang="en-US" dirty="0" smtClean="0"/>
              <a:t>465,262 Veterans (8.4 %) were diagnosed with SUD.  Of these 28% also had PTSD.</a:t>
            </a:r>
          </a:p>
          <a:p>
            <a:pPr eaLnBrk="1" hangingPunct="1">
              <a:defRPr/>
            </a:pPr>
            <a:r>
              <a:rPr lang="en-US" dirty="0" smtClean="0"/>
              <a:t>553,045 Veterans (10 %) were diagnosed with PTSD. Of these 23% also had SUD.</a:t>
            </a:r>
          </a:p>
          <a:p>
            <a:pPr marL="0" indent="0" eaLnBrk="1" hangingPunct="1">
              <a:buFont typeface="Arial" charset="0"/>
              <a:buNone/>
              <a:defRPr/>
            </a:pPr>
            <a:endParaRPr lang="en-US" dirty="0" smtClean="0"/>
          </a:p>
          <a:p>
            <a:pPr eaLnBrk="1" hangingPunct="1">
              <a:defRPr/>
            </a:pPr>
            <a:endParaRPr lang="en-US"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5"/>
          <p:cNvSpPr>
            <a:spLocks noGrp="1"/>
          </p:cNvSpPr>
          <p:nvPr>
            <p:ph type="title"/>
          </p:nvPr>
        </p:nvSpPr>
        <p:spPr>
          <a:xfrm>
            <a:off x="381000" y="-228600"/>
            <a:ext cx="8229600" cy="2895600"/>
          </a:xfrm>
        </p:spPr>
        <p:txBody>
          <a:bodyPr>
            <a:normAutofit/>
          </a:bodyPr>
          <a:lstStyle/>
          <a:p>
            <a:pPr eaLnBrk="1" hangingPunct="1"/>
            <a:r>
              <a:rPr lang="en-US" sz="3200" b="1" smtClean="0"/>
              <a:t>Treatment Services Offered by VA SUD Programs at VA Facilities FY08-FY10 (N=140)</a:t>
            </a:r>
            <a:endParaRPr lang="en-US" sz="3200" smtClean="0"/>
          </a:p>
        </p:txBody>
      </p:sp>
      <p:graphicFrame>
        <p:nvGraphicFramePr>
          <p:cNvPr id="7" name="Table 6"/>
          <p:cNvGraphicFramePr>
            <a:graphicFrameLocks noGrp="1"/>
          </p:cNvGraphicFramePr>
          <p:nvPr>
            <p:extLst>
              <p:ext uri="{D42A27DB-BD31-4B8C-83A1-F6EECF244321}">
                <p14:modId xmlns="" xmlns:p14="http://schemas.microsoft.com/office/powerpoint/2010/main" val="2477127128"/>
              </p:ext>
            </p:extLst>
          </p:nvPr>
        </p:nvGraphicFramePr>
        <p:xfrm>
          <a:off x="457200" y="1143000"/>
          <a:ext cx="7924800" cy="5486400"/>
        </p:xfrm>
        <a:graphic>
          <a:graphicData uri="http://schemas.openxmlformats.org/drawingml/2006/table">
            <a:tbl>
              <a:tblPr/>
              <a:tblGrid>
                <a:gridCol w="3366746"/>
                <a:gridCol w="1638050"/>
                <a:gridCol w="1639670"/>
                <a:gridCol w="1280334"/>
              </a:tblGrid>
              <a:tr h="19161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Times New Roman" pitchFamily="18" charset="0"/>
                        </a:rPr>
                        <a:t>Treatment Service</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Times New Roman" pitchFamily="18" charset="0"/>
                        </a:rPr>
                        <a:t>FY 2008 % of Facilities</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Times New Roman" pitchFamily="18" charset="0"/>
                        </a:rPr>
                        <a:t>FY2010 </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Times New Roman" pitchFamily="18" charset="0"/>
                        </a:rPr>
                        <a:t>% of Facilities</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b"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Times New Roman" pitchFamily="18" charset="0"/>
                        </a:rPr>
                        <a:t>% Increase</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88820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cs typeface="Times New Roman" pitchFamily="18" charset="0"/>
                        </a:rPr>
                        <a:t>OEF/OIF-specific groups or services </a:t>
                      </a:r>
                    </a:p>
                  </a:txBody>
                  <a:tcPr marL="68580" marR="6858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cs typeface="Times New Roman" pitchFamily="18" charset="0"/>
                        </a:rPr>
                        <a:t>39%</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cs typeface="Times New Roman" pitchFamily="18" charset="0"/>
                        </a:rPr>
                        <a:t>50%</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2000" b="0" i="0" u="none" strike="noStrike" cap="none" normalizeH="0" baseline="0" smtClean="0">
                          <a:ln>
                            <a:noFill/>
                          </a:ln>
                          <a:solidFill>
                            <a:schemeClr val="tx1"/>
                          </a:solidFill>
                          <a:effectLst/>
                          <a:latin typeface="Calibri" pitchFamily="34" charset="0"/>
                          <a:cs typeface="Times New Roman" pitchFamily="18" charset="0"/>
                        </a:rPr>
                        <a:t>11%</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9D9D9"/>
                    </a:solidFill>
                  </a:tcPr>
                </a:tc>
              </a:tr>
              <a:tr h="8882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cs typeface="Times New Roman" pitchFamily="18" charset="0"/>
                        </a:rPr>
                        <a:t>Seeking Safety</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cs typeface="Times New Roman" pitchFamily="18" charset="0"/>
                        </a:rPr>
                        <a:t>58% </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cs typeface="Times New Roman" pitchFamily="18" charset="0"/>
                        </a:rPr>
                        <a:t> </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cs typeface="Times New Roman" pitchFamily="18" charset="0"/>
                        </a:rPr>
                        <a:t>71% </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2000" b="0" i="0" u="none" strike="noStrike" cap="none" normalizeH="0" baseline="0" smtClean="0">
                          <a:ln>
                            <a:noFill/>
                          </a:ln>
                          <a:solidFill>
                            <a:srgbClr val="000000"/>
                          </a:solidFill>
                          <a:effectLst/>
                          <a:latin typeface="Calibri" pitchFamily="34" charset="0"/>
                          <a:cs typeface="Times New Roman" pitchFamily="18" charset="0"/>
                        </a:rPr>
                        <a:t> 13% </a:t>
                      </a:r>
                      <a:endParaRPr kumimoji="0" lang="en-US"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solidFill>
                  </a:tcPr>
                </a:tc>
              </a:tr>
              <a:tr h="11842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cs typeface="Times New Roman" pitchFamily="18" charset="0"/>
                        </a:rPr>
                        <a:t>Pharmacotherapy and psychosocial intervention for PTSD and SUD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cs typeface="Times New Roman" pitchFamily="18" charset="0"/>
                        </a:rPr>
                        <a:t>76%</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cs typeface="Times New Roman" pitchFamily="18" charset="0"/>
                        </a:rPr>
                        <a:t>78% </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cs typeface="Times New Roman" pitchFamily="18" charset="0"/>
                        </a:rPr>
                        <a:t> </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558800" algn="l"/>
                        </a:tabLst>
                      </a:pPr>
                      <a:endParaRPr kumimoji="0" lang="en-US" sz="20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558800" algn="l"/>
                        </a:tabLst>
                      </a:pPr>
                      <a:r>
                        <a:rPr kumimoji="0" lang="en-US" sz="2000" b="0" i="0" u="none" strike="noStrike" cap="none" normalizeH="0" baseline="0" dirty="0" smtClean="0">
                          <a:ln>
                            <a:noFill/>
                          </a:ln>
                          <a:solidFill>
                            <a:srgbClr val="000000"/>
                          </a:solidFill>
                          <a:effectLst/>
                          <a:latin typeface="Calibri" pitchFamily="34" charset="0"/>
                          <a:cs typeface="Times New Roman" pitchFamily="18" charset="0"/>
                        </a:rPr>
                        <a:t>2% </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558800" algn="l"/>
                        </a:tabLst>
                      </a:pP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rtlCol="0">
            <a:normAutofit fontScale="90000"/>
          </a:bodyPr>
          <a:lstStyle/>
          <a:p>
            <a:pPr eaLnBrk="1" fontAlgn="auto" hangingPunct="1">
              <a:spcAft>
                <a:spcPts val="0"/>
              </a:spcAft>
              <a:defRPr/>
            </a:pPr>
            <a:r>
              <a:rPr lang="en-US" sz="3600" b="1" dirty="0" smtClean="0"/>
              <a:t/>
            </a:r>
            <a:br>
              <a:rPr lang="en-US" sz="3600" b="1" dirty="0" smtClean="0"/>
            </a:br>
            <a:r>
              <a:rPr lang="en-US" sz="3600" b="1" dirty="0" smtClean="0"/>
              <a:t>Availability of Evidence-Based SUD Psychotherapy Treatment within General Mental Health Clinics at VHA Facilities (N=140)</a:t>
            </a:r>
            <a:r>
              <a:rPr lang="en-US" b="1" dirty="0" smtClean="0"/>
              <a:t/>
            </a:r>
            <a:br>
              <a:rPr lang="en-US" b="1" dirty="0" smtClean="0"/>
            </a:br>
            <a:endParaRPr lang="en-US" dirty="0" smtClean="0"/>
          </a:p>
        </p:txBody>
      </p:sp>
      <p:graphicFrame>
        <p:nvGraphicFramePr>
          <p:cNvPr id="4" name="Table 3"/>
          <p:cNvGraphicFramePr>
            <a:graphicFrameLocks noGrp="1"/>
          </p:cNvGraphicFramePr>
          <p:nvPr/>
        </p:nvGraphicFramePr>
        <p:xfrm>
          <a:off x="838200" y="1905000"/>
          <a:ext cx="7696200" cy="4191000"/>
        </p:xfrm>
        <a:graphic>
          <a:graphicData uri="http://schemas.openxmlformats.org/drawingml/2006/table">
            <a:tbl>
              <a:tblPr/>
              <a:tblGrid>
                <a:gridCol w="5714999"/>
                <a:gridCol w="1981201"/>
              </a:tblGrid>
              <a:tr h="103822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Times New Roman" pitchFamily="18" charset="0"/>
                        </a:rPr>
                        <a:t>Therapy Modalities</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Times New Roman" pitchFamily="18" charset="0"/>
                        </a:rPr>
                        <a:t>% of Facilities</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752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cs typeface="Times New Roman" pitchFamily="18" charset="0"/>
                        </a:rPr>
                        <a:t>Cognitive Behavioral Therapy for Relapse Prevention</a:t>
                      </a:r>
                      <a:endParaRPr kumimoji="0" lang="en-US"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cs typeface="Times New Roman" pitchFamily="18" charset="0"/>
                        </a:rPr>
                        <a:t>57%</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r>
              <a:tr h="6000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cs typeface="Times New Roman" pitchFamily="18" charset="0"/>
                        </a:rPr>
                        <a:t>12-Step Facilitation</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cs typeface="Times New Roman" pitchFamily="18" charset="0"/>
                        </a:rPr>
                        <a:t>33%</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solidFill>
                  </a:tcPr>
                </a:tc>
              </a:tr>
              <a:tr h="6000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cs typeface="Times New Roman" pitchFamily="18" charset="0"/>
                        </a:rPr>
                        <a:t>Contingency Management</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cs typeface="Times New Roman" pitchFamily="18" charset="0"/>
                        </a:rPr>
                        <a:t>14%</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2F2F2"/>
                    </a:solidFill>
                  </a:tcPr>
                </a:tc>
              </a:tr>
              <a:tr h="6000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cs typeface="Times New Roman" pitchFamily="18" charset="0"/>
                        </a:rPr>
                        <a:t>Seeking Safety</a:t>
                      </a:r>
                      <a:endParaRPr kumimoji="0" lang="en-US"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cs typeface="Times New Roman" pitchFamily="18" charset="0"/>
                        </a:rPr>
                        <a:t>53%</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FF"/>
                    </a:solidFill>
                  </a:tcPr>
                </a:tc>
              </a:tr>
              <a:tr h="6000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cs typeface="Times New Roman" pitchFamily="18" charset="0"/>
                        </a:rPr>
                        <a:t>Behavioral Couples/Family Therapy</a:t>
                      </a:r>
                      <a:endParaRPr kumimoji="0" lang="en-US" sz="2000" b="0" i="0" u="none" strike="noStrike" cap="none" normalizeH="0" baseline="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itchFamily="34" charset="0"/>
                          <a:cs typeface="Times New Roman" pitchFamily="18" charset="0"/>
                        </a:rPr>
                        <a:t>37%</a:t>
                      </a:r>
                      <a:endParaRPr kumimoji="0" lang="en-US" sz="20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
        <p:nvSpPr>
          <p:cNvPr id="4122" name="WordArt 1"/>
          <p:cNvSpPr>
            <a:spLocks noChangeArrowheads="1" noChangeShapeType="1" noTextEdit="1"/>
          </p:cNvSpPr>
          <p:nvPr/>
        </p:nvSpPr>
        <p:spPr bwMode="auto">
          <a:xfrm rot="-2700000">
            <a:off x="1257300" y="3319463"/>
            <a:ext cx="5237163" cy="314325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8616"/>
              </a:avLst>
            </a:prstTxWarp>
          </a:bodyPr>
          <a:lstStyle/>
          <a:p>
            <a:pPr algn="ctr"/>
            <a:endParaRPr lang="en-US" sz="100" kern="10">
              <a:solidFill>
                <a:srgbClr val="C0C0C0">
                  <a:alpha val="50195"/>
                </a:srgbClr>
              </a:solidFill>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31747" name="Rectangle 2"/>
          <p:cNvSpPr>
            <a:spLocks noGrp="1"/>
          </p:cNvSpPr>
          <p:nvPr>
            <p:ph type="title" idx="4294967295"/>
          </p:nvPr>
        </p:nvSpPr>
        <p:spPr>
          <a:xfrm>
            <a:off x="1676400" y="228600"/>
            <a:ext cx="6705600" cy="1295400"/>
          </a:xfrm>
        </p:spPr>
        <p:txBody>
          <a:bodyPr/>
          <a:lstStyle/>
          <a:p>
            <a:pPr eaLnBrk="1" hangingPunct="1"/>
            <a:r>
              <a:rPr lang="en-US" b="1" dirty="0" smtClean="0"/>
              <a:t>Public Health Model (1)</a:t>
            </a:r>
          </a:p>
        </p:txBody>
      </p:sp>
      <p:sp>
        <p:nvSpPr>
          <p:cNvPr id="31748" name="Rectangle 3"/>
          <p:cNvSpPr>
            <a:spLocks noGrp="1"/>
          </p:cNvSpPr>
          <p:nvPr>
            <p:ph type="body" idx="4294967295"/>
          </p:nvPr>
        </p:nvSpPr>
        <p:spPr>
          <a:xfrm>
            <a:off x="533400" y="1676400"/>
            <a:ext cx="7899400" cy="5181600"/>
          </a:xfrm>
        </p:spPr>
        <p:txBody>
          <a:bodyPr/>
          <a:lstStyle/>
          <a:p>
            <a:pPr eaLnBrk="1" hangingPunct="1"/>
            <a:r>
              <a:rPr lang="en-US" sz="3000" dirty="0" smtClean="0"/>
              <a:t>Most war fighters/Veterans will </a:t>
            </a:r>
            <a:r>
              <a:rPr lang="en-US" sz="3000" i="1" dirty="0" smtClean="0"/>
              <a:t>not</a:t>
            </a:r>
            <a:r>
              <a:rPr lang="en-US" sz="3000" dirty="0" smtClean="0"/>
              <a:t> develop a mental illness but all war fighters/Veterans and their families face important readjustment issues</a:t>
            </a:r>
          </a:p>
          <a:p>
            <a:pPr marL="0" indent="0" eaLnBrk="1" hangingPunct="1">
              <a:buNone/>
            </a:pPr>
            <a:endParaRPr lang="en-US" sz="3000" dirty="0" smtClean="0"/>
          </a:p>
          <a:p>
            <a:pPr eaLnBrk="1" hangingPunct="1"/>
            <a:r>
              <a:rPr lang="en-US" sz="3000" dirty="0" smtClean="0"/>
              <a:t>This population-based approach is less about making diagnoses than about helping individuals and families retain a healthy balance despite the stress of deployment</a:t>
            </a:r>
          </a:p>
        </p:txBody>
      </p:sp>
      <p:sp>
        <p:nvSpPr>
          <p:cNvPr id="2" name="Slide Number Placeholder 1"/>
          <p:cNvSpPr>
            <a:spLocks noGrp="1"/>
          </p:cNvSpPr>
          <p:nvPr>
            <p:ph type="sldNum" sz="quarter" idx="12"/>
          </p:nvPr>
        </p:nvSpPr>
        <p:spPr/>
        <p:txBody>
          <a:bodyPr/>
          <a:lstStyle/>
          <a:p>
            <a:fld id="{2E295B3F-66C3-4695-B48D-45348EBA2D5D}" type="slidenum">
              <a:rPr lang="en-US" smtClean="0"/>
              <a:pPr/>
              <a:t>55</a:t>
            </a:fld>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32771" name="Rectangle 2"/>
          <p:cNvSpPr>
            <a:spLocks noGrp="1"/>
          </p:cNvSpPr>
          <p:nvPr>
            <p:ph type="title" idx="4294967295"/>
          </p:nvPr>
        </p:nvSpPr>
        <p:spPr>
          <a:xfrm>
            <a:off x="1676400" y="228600"/>
            <a:ext cx="6705600" cy="1295400"/>
          </a:xfrm>
        </p:spPr>
        <p:txBody>
          <a:bodyPr/>
          <a:lstStyle/>
          <a:p>
            <a:pPr eaLnBrk="1" hangingPunct="1"/>
            <a:r>
              <a:rPr lang="en-US" b="1" smtClean="0"/>
              <a:t>Public Health Model (2)</a:t>
            </a:r>
          </a:p>
        </p:txBody>
      </p:sp>
      <p:sp>
        <p:nvSpPr>
          <p:cNvPr id="32772" name="Rectangle 3"/>
          <p:cNvSpPr>
            <a:spLocks noGrp="1"/>
          </p:cNvSpPr>
          <p:nvPr>
            <p:ph type="body" idx="4294967295"/>
          </p:nvPr>
        </p:nvSpPr>
        <p:spPr>
          <a:xfrm>
            <a:off x="681648" y="1828799"/>
            <a:ext cx="7928952" cy="4892675"/>
          </a:xfrm>
        </p:spPr>
        <p:txBody>
          <a:bodyPr/>
          <a:lstStyle/>
          <a:p>
            <a:pPr eaLnBrk="1" hangingPunct="1">
              <a:lnSpc>
                <a:spcPct val="90000"/>
              </a:lnSpc>
            </a:pPr>
            <a:r>
              <a:rPr lang="en-US" sz="3000" dirty="0" smtClean="0"/>
              <a:t>Incorporates the Recovery Model and other principles of the President’s New Freedom Commission on Mental Health</a:t>
            </a:r>
          </a:p>
          <a:p>
            <a:pPr lvl="1" eaLnBrk="1" hangingPunct="1">
              <a:lnSpc>
                <a:spcPct val="90000"/>
              </a:lnSpc>
            </a:pPr>
            <a:r>
              <a:rPr lang="en-US" sz="3000" i="1" dirty="0" smtClean="0"/>
              <a:t>There is a difference between having a problem and being disabled</a:t>
            </a:r>
          </a:p>
          <a:p>
            <a:pPr eaLnBrk="1" hangingPunct="1">
              <a:lnSpc>
                <a:spcPct val="90000"/>
              </a:lnSpc>
            </a:pPr>
            <a:endParaRPr lang="en-US" sz="3000" i="1" dirty="0"/>
          </a:p>
          <a:p>
            <a:pPr eaLnBrk="1" hangingPunct="1">
              <a:lnSpc>
                <a:spcPct val="90000"/>
              </a:lnSpc>
            </a:pPr>
            <a:r>
              <a:rPr lang="en-US" sz="3000" dirty="0" smtClean="0"/>
              <a:t>The public health approach requires a progressively engaging, phase-appropriate integration of services </a:t>
            </a:r>
          </a:p>
          <a:p>
            <a:pPr lvl="1" eaLnBrk="1" hangingPunct="1">
              <a:lnSpc>
                <a:spcPct val="90000"/>
              </a:lnSpc>
            </a:pPr>
            <a:endParaRPr lang="en-US" sz="3000" i="1" dirty="0" smtClean="0"/>
          </a:p>
        </p:txBody>
      </p:sp>
      <p:sp>
        <p:nvSpPr>
          <p:cNvPr id="2" name="Slide Number Placeholder 1"/>
          <p:cNvSpPr>
            <a:spLocks noGrp="1"/>
          </p:cNvSpPr>
          <p:nvPr>
            <p:ph type="sldNum" sz="quarter" idx="12"/>
          </p:nvPr>
        </p:nvSpPr>
        <p:spPr/>
        <p:txBody>
          <a:bodyPr/>
          <a:lstStyle/>
          <a:p>
            <a:fld id="{2E295B3F-66C3-4695-B48D-45348EBA2D5D}" type="slidenum">
              <a:rPr lang="en-US" smtClean="0"/>
              <a:pPr/>
              <a:t>56</a:t>
            </a:fld>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33795" name="Rectangle 2"/>
          <p:cNvSpPr>
            <a:spLocks noGrp="1"/>
          </p:cNvSpPr>
          <p:nvPr>
            <p:ph type="title" idx="4294967295"/>
          </p:nvPr>
        </p:nvSpPr>
        <p:spPr>
          <a:xfrm>
            <a:off x="381000" y="381000"/>
            <a:ext cx="8458200" cy="990600"/>
          </a:xfrm>
        </p:spPr>
        <p:txBody>
          <a:bodyPr/>
          <a:lstStyle/>
          <a:p>
            <a:pPr eaLnBrk="1" hangingPunct="1"/>
            <a:r>
              <a:rPr lang="en-US" b="1" smtClean="0"/>
              <a:t>Public Health Model (3)</a:t>
            </a:r>
          </a:p>
        </p:txBody>
      </p:sp>
      <p:sp>
        <p:nvSpPr>
          <p:cNvPr id="33796" name="Rectangle 3"/>
          <p:cNvSpPr>
            <a:spLocks noGrp="1"/>
          </p:cNvSpPr>
          <p:nvPr>
            <p:ph type="body" idx="4294967295"/>
          </p:nvPr>
        </p:nvSpPr>
        <p:spPr>
          <a:xfrm>
            <a:off x="868485" y="2286000"/>
            <a:ext cx="7772400" cy="4572000"/>
          </a:xfrm>
        </p:spPr>
        <p:txBody>
          <a:bodyPr/>
          <a:lstStyle/>
          <a:p>
            <a:pPr eaLnBrk="1" hangingPunct="1">
              <a:lnSpc>
                <a:spcPct val="80000"/>
              </a:lnSpc>
            </a:pPr>
            <a:r>
              <a:rPr lang="en-US" dirty="0" smtClean="0"/>
              <a:t>This program must: </a:t>
            </a:r>
          </a:p>
          <a:p>
            <a:pPr lvl="1" eaLnBrk="1" hangingPunct="1">
              <a:lnSpc>
                <a:spcPct val="80000"/>
              </a:lnSpc>
            </a:pPr>
            <a:r>
              <a:rPr lang="en-US" sz="2900" dirty="0" smtClean="0"/>
              <a:t>Be driven by the needs of the Service Member/Veteran and his/her family rather than by </a:t>
            </a:r>
            <a:r>
              <a:rPr lang="en-US" sz="2900" dirty="0" err="1" smtClean="0"/>
              <a:t>DoD</a:t>
            </a:r>
            <a:r>
              <a:rPr lang="en-US" sz="2900" dirty="0" smtClean="0"/>
              <a:t> and VA traditions</a:t>
            </a:r>
          </a:p>
          <a:p>
            <a:pPr lvl="1" eaLnBrk="1" hangingPunct="1">
              <a:lnSpc>
                <a:spcPct val="80000"/>
              </a:lnSpc>
            </a:pPr>
            <a:r>
              <a:rPr lang="en-US" sz="2900" dirty="0" smtClean="0"/>
              <a:t>Meet prospective users where they live rather than wait for them to find their way to the right mix of our services</a:t>
            </a:r>
          </a:p>
          <a:p>
            <a:pPr lvl="1" eaLnBrk="1" hangingPunct="1">
              <a:lnSpc>
                <a:spcPct val="80000"/>
              </a:lnSpc>
            </a:pPr>
            <a:r>
              <a:rPr lang="en-US" sz="2900" dirty="0" smtClean="0"/>
              <a:t>Increase access and reduce stigma</a:t>
            </a:r>
          </a:p>
          <a:p>
            <a:pPr lvl="1" eaLnBrk="1" hangingPunct="1">
              <a:lnSpc>
                <a:spcPct val="80000"/>
              </a:lnSpc>
            </a:pPr>
            <a:endParaRPr lang="en-US" sz="2900" dirty="0" smtClean="0"/>
          </a:p>
        </p:txBody>
      </p:sp>
      <p:sp>
        <p:nvSpPr>
          <p:cNvPr id="2" name="Slide Number Placeholder 1"/>
          <p:cNvSpPr>
            <a:spLocks noGrp="1"/>
          </p:cNvSpPr>
          <p:nvPr>
            <p:ph type="sldNum" sz="quarter" idx="12"/>
          </p:nvPr>
        </p:nvSpPr>
        <p:spPr/>
        <p:txBody>
          <a:bodyPr/>
          <a:lstStyle/>
          <a:p>
            <a:fld id="{2E295B3F-66C3-4695-B48D-45348EBA2D5D}" type="slidenum">
              <a:rPr lang="en-US" smtClean="0"/>
              <a:pPr/>
              <a:t>57</a:t>
            </a:fld>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39137"/>
            <a:ext cx="8624248" cy="3754874"/>
          </a:xfrm>
          <a:prstGeom prst="rect">
            <a:avLst/>
          </a:prstGeom>
        </p:spPr>
        <p:txBody>
          <a:bodyPr wrap="square">
            <a:spAutoFit/>
          </a:bodyPr>
          <a:lstStyle/>
          <a:p>
            <a:pPr indent="-457200" fontAlgn="base">
              <a:spcBef>
                <a:spcPct val="0"/>
              </a:spcBef>
              <a:spcAft>
                <a:spcPct val="0"/>
              </a:spcAft>
              <a:buFont typeface="Arial" charset="0"/>
              <a:buChar char="•"/>
              <a:defRPr/>
            </a:pPr>
            <a:endParaRPr lang="en-US" sz="2800" b="1" dirty="0">
              <a:solidFill>
                <a:prstClr val="black"/>
              </a:solidFill>
              <a:latin typeface="Arial" charset="0"/>
            </a:endParaRPr>
          </a:p>
          <a:p>
            <a:pPr indent="-457200" fontAlgn="base">
              <a:spcBef>
                <a:spcPct val="0"/>
              </a:spcBef>
              <a:spcAft>
                <a:spcPct val="0"/>
              </a:spcAft>
              <a:buFont typeface="Arial" charset="0"/>
              <a:buChar char="•"/>
              <a:defRPr/>
            </a:pPr>
            <a:r>
              <a:rPr lang="en-US" sz="3000" dirty="0" smtClean="0">
                <a:solidFill>
                  <a:prstClr val="black"/>
                </a:solidFill>
                <a:latin typeface="Arial" charset="0"/>
              </a:rPr>
              <a:t>Offers </a:t>
            </a:r>
            <a:r>
              <a:rPr lang="en-US" sz="3000" dirty="0">
                <a:solidFill>
                  <a:prstClr val="black"/>
                </a:solidFill>
                <a:latin typeface="Arial" charset="0"/>
              </a:rPr>
              <a:t>each state its own page</a:t>
            </a:r>
          </a:p>
          <a:p>
            <a:pPr indent="-457200" fontAlgn="base">
              <a:spcBef>
                <a:spcPct val="0"/>
              </a:spcBef>
              <a:spcAft>
                <a:spcPct val="0"/>
              </a:spcAft>
              <a:buFont typeface="Arial" charset="0"/>
              <a:buChar char="•"/>
              <a:defRPr/>
            </a:pPr>
            <a:r>
              <a:rPr lang="en-US" sz="3000" dirty="0">
                <a:solidFill>
                  <a:prstClr val="black"/>
                </a:solidFill>
                <a:latin typeface="Arial" charset="0"/>
              </a:rPr>
              <a:t>Includes VA facilities and Vet Centers</a:t>
            </a:r>
          </a:p>
          <a:p>
            <a:pPr indent="-457200" fontAlgn="base">
              <a:spcBef>
                <a:spcPct val="0"/>
              </a:spcBef>
              <a:spcAft>
                <a:spcPct val="0"/>
              </a:spcAft>
              <a:buFont typeface="Arial" charset="0"/>
              <a:buChar char="•"/>
              <a:defRPr/>
            </a:pPr>
            <a:r>
              <a:rPr lang="en-US" sz="3000" dirty="0">
                <a:solidFill>
                  <a:prstClr val="black"/>
                </a:solidFill>
                <a:latin typeface="Arial" charset="0"/>
              </a:rPr>
              <a:t>Over 1500 providers nationally</a:t>
            </a:r>
          </a:p>
          <a:p>
            <a:pPr lvl="1" indent="-457200" fontAlgn="base">
              <a:spcBef>
                <a:spcPct val="0"/>
              </a:spcBef>
              <a:spcAft>
                <a:spcPct val="0"/>
              </a:spcAft>
              <a:buFont typeface="Arial" charset="0"/>
              <a:buChar char="•"/>
              <a:defRPr/>
            </a:pPr>
            <a:r>
              <a:rPr lang="en-US" sz="3000" dirty="0">
                <a:solidFill>
                  <a:prstClr val="black"/>
                </a:solidFill>
                <a:latin typeface="Arial" charset="0"/>
              </a:rPr>
              <a:t>Over 1200 providers in NC including 96 of 100 NC counties</a:t>
            </a:r>
          </a:p>
          <a:p>
            <a:pPr marL="457200" indent="-457200" fontAlgn="base">
              <a:spcBef>
                <a:spcPct val="0"/>
              </a:spcBef>
              <a:spcAft>
                <a:spcPct val="0"/>
              </a:spcAft>
              <a:buFont typeface="Arial" pitchFamily="34" charset="0"/>
              <a:buChar char="•"/>
              <a:defRPr/>
            </a:pPr>
            <a:r>
              <a:rPr lang="en-US" sz="3000" dirty="0">
                <a:solidFill>
                  <a:prstClr val="black"/>
                </a:solidFill>
                <a:latin typeface="Arial" charset="0"/>
              </a:rPr>
              <a:t>A model for further populating the National             Resource Directory on a state-by-state </a:t>
            </a:r>
            <a:r>
              <a:rPr lang="en-US" sz="3000" dirty="0" smtClean="0">
                <a:solidFill>
                  <a:prstClr val="black"/>
                </a:solidFill>
                <a:latin typeface="Arial" charset="0"/>
              </a:rPr>
              <a:t>basis</a:t>
            </a:r>
            <a:endParaRPr lang="en-US" sz="3000" dirty="0">
              <a:solidFill>
                <a:prstClr val="black"/>
              </a:solidFill>
              <a:latin typeface="Arial" charset="0"/>
            </a:endParaRPr>
          </a:p>
        </p:txBody>
      </p:sp>
      <p:graphicFrame>
        <p:nvGraphicFramePr>
          <p:cNvPr id="4" name="Diagram 3"/>
          <p:cNvGraphicFramePr/>
          <p:nvPr>
            <p:extLst>
              <p:ext uri="{D42A27DB-BD31-4B8C-83A1-F6EECF244321}">
                <p14:modId xmlns="" xmlns:p14="http://schemas.microsoft.com/office/powerpoint/2010/main" val="2930104639"/>
              </p:ext>
            </p:extLst>
          </p:nvPr>
        </p:nvGraphicFramePr>
        <p:xfrm>
          <a:off x="280685" y="781452"/>
          <a:ext cx="7712295" cy="523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itle 13"/>
          <p:cNvSpPr>
            <a:spLocks noGrp="1"/>
          </p:cNvSpPr>
          <p:nvPr>
            <p:ph type="title"/>
          </p:nvPr>
        </p:nvSpPr>
        <p:spPr>
          <a:xfrm>
            <a:off x="55160" y="-381000"/>
            <a:ext cx="8229600" cy="1935162"/>
          </a:xfrm>
        </p:spPr>
        <p:txBody>
          <a:bodyPr>
            <a:normAutofit/>
          </a:bodyPr>
          <a:lstStyle/>
          <a:p>
            <a:r>
              <a:rPr lang="en-US" dirty="0"/>
              <a:t/>
            </a:r>
            <a:br>
              <a:rPr lang="en-US" dirty="0"/>
            </a:br>
            <a:endParaRPr lang="en-US" dirty="0"/>
          </a:p>
        </p:txBody>
      </p:sp>
      <p:sp>
        <p:nvSpPr>
          <p:cNvPr id="15" name="Content Placeholder 14"/>
          <p:cNvSpPr>
            <a:spLocks noGrp="1"/>
          </p:cNvSpPr>
          <p:nvPr>
            <p:ph idx="1"/>
          </p:nvPr>
        </p:nvSpPr>
        <p:spPr>
          <a:xfrm>
            <a:off x="381000" y="1828800"/>
            <a:ext cx="8534400" cy="4525963"/>
          </a:xfrm>
        </p:spPr>
        <p:txBody>
          <a:bodyPr/>
          <a:lstStyle/>
          <a:p>
            <a:pPr marL="0" indent="0">
              <a:buNone/>
            </a:pPr>
            <a:endParaRPr lang="en-US" dirty="0"/>
          </a:p>
        </p:txBody>
      </p:sp>
      <p:sp>
        <p:nvSpPr>
          <p:cNvPr id="5" name="Slide Number Placeholder 4"/>
          <p:cNvSpPr>
            <a:spLocks noGrp="1"/>
          </p:cNvSpPr>
          <p:nvPr>
            <p:ph type="sldNum" sz="quarter" idx="12"/>
          </p:nvPr>
        </p:nvSpPr>
        <p:spPr/>
        <p:txBody>
          <a:bodyPr/>
          <a:lstStyle/>
          <a:p>
            <a:fld id="{2E295B3F-66C3-4695-B48D-45348EBA2D5D}"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 xmlns:p14="http://schemas.microsoft.com/office/powerpoint/2010/main" val="10706154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http://www.ptsd.va.gov/professional/ptsd101/course-modules/af-am-vets.asp</a:t>
            </a:r>
          </a:p>
        </p:txBody>
      </p:sp>
      <p:sp>
        <p:nvSpPr>
          <p:cNvPr id="4" name="Slide Number Placeholder 3"/>
          <p:cNvSpPr>
            <a:spLocks noGrp="1"/>
          </p:cNvSpPr>
          <p:nvPr>
            <p:ph type="sldNum" sz="quarter" idx="12"/>
          </p:nvPr>
        </p:nvSpPr>
        <p:spPr/>
        <p:txBody>
          <a:bodyPr/>
          <a:lstStyle/>
          <a:p>
            <a:fld id="{2E295B3F-66C3-4695-B48D-45348EBA2D5D}" type="slidenum">
              <a:rPr lang="en-US" smtClean="0"/>
              <a:pPr/>
              <a:t>59</a:t>
            </a:fld>
            <a:endParaRPr lang="en-US"/>
          </a:p>
        </p:txBody>
      </p:sp>
    </p:spTree>
    <p:extLst>
      <p:ext uri="{BB962C8B-B14F-4D97-AF65-F5344CB8AC3E}">
        <p14:creationId xmlns="" xmlns:p14="http://schemas.microsoft.com/office/powerpoint/2010/main" val="2407950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24579" name="Title 1"/>
          <p:cNvSpPr>
            <a:spLocks noGrp="1"/>
          </p:cNvSpPr>
          <p:nvPr>
            <p:ph type="title" idx="4294967295"/>
          </p:nvPr>
        </p:nvSpPr>
        <p:spPr/>
        <p:txBody>
          <a:bodyPr>
            <a:normAutofit fontScale="90000"/>
          </a:bodyPr>
          <a:lstStyle/>
          <a:p>
            <a:pPr eaLnBrk="1" hangingPunct="1"/>
            <a:r>
              <a:rPr lang="en-US" sz="4000" dirty="0" smtClean="0"/>
              <a:t>Mental Health Problems in OEF/OIF Veterans</a:t>
            </a:r>
          </a:p>
        </p:txBody>
      </p:sp>
      <p:sp>
        <p:nvSpPr>
          <p:cNvPr id="24580" name="Content Placeholder 2"/>
          <p:cNvSpPr>
            <a:spLocks noGrp="1"/>
          </p:cNvSpPr>
          <p:nvPr>
            <p:ph idx="4294967295"/>
          </p:nvPr>
        </p:nvSpPr>
        <p:spPr>
          <a:xfrm>
            <a:off x="762000" y="1752600"/>
            <a:ext cx="8382000" cy="4603750"/>
          </a:xfrm>
        </p:spPr>
        <p:txBody>
          <a:bodyPr>
            <a:normAutofit fontScale="25000" lnSpcReduction="20000"/>
          </a:bodyPr>
          <a:lstStyle/>
          <a:p>
            <a:pPr marL="273050" indent="-273050" eaLnBrk="1" hangingPunct="1">
              <a:lnSpc>
                <a:spcPct val="80000"/>
              </a:lnSpc>
              <a:buFontTx/>
              <a:buNone/>
            </a:pPr>
            <a:endParaRPr lang="en-US" sz="2400" dirty="0" smtClean="0">
              <a:solidFill>
                <a:srgbClr val="FF0000"/>
              </a:solidFill>
            </a:endParaRPr>
          </a:p>
          <a:p>
            <a:pPr marL="273050" indent="-273050" eaLnBrk="1" hangingPunct="1">
              <a:lnSpc>
                <a:spcPct val="80000"/>
              </a:lnSpc>
              <a:buFontTx/>
              <a:buNone/>
            </a:pPr>
            <a:endParaRPr lang="en-US" sz="2400" dirty="0" smtClean="0">
              <a:solidFill>
                <a:srgbClr val="FF0000"/>
              </a:solidFill>
            </a:endParaRPr>
          </a:p>
          <a:p>
            <a:pPr marL="273050" indent="-273050" eaLnBrk="1" hangingPunct="1">
              <a:lnSpc>
                <a:spcPct val="80000"/>
              </a:lnSpc>
              <a:buFontTx/>
              <a:buChar char="o"/>
            </a:pPr>
            <a:r>
              <a:rPr lang="en-US" sz="10000" dirty="0" smtClean="0"/>
              <a:t>38% of Soldiers and 31% of Marines report psychological </a:t>
            </a:r>
          </a:p>
          <a:p>
            <a:pPr marL="273050" indent="-273050" eaLnBrk="1" hangingPunct="1">
              <a:lnSpc>
                <a:spcPct val="80000"/>
              </a:lnSpc>
              <a:buFontTx/>
              <a:buNone/>
            </a:pPr>
            <a:r>
              <a:rPr lang="en-US" sz="10000" dirty="0" smtClean="0"/>
              <a:t>	symptoms.  </a:t>
            </a:r>
          </a:p>
          <a:p>
            <a:pPr marL="273050" indent="-273050" eaLnBrk="1" hangingPunct="1">
              <a:lnSpc>
                <a:spcPct val="80000"/>
              </a:lnSpc>
              <a:buFontTx/>
              <a:buChar char="o"/>
            </a:pPr>
            <a:endParaRPr lang="en-US" sz="10000" dirty="0" smtClean="0"/>
          </a:p>
          <a:p>
            <a:pPr marL="273050" indent="-273050" eaLnBrk="1" hangingPunct="1">
              <a:lnSpc>
                <a:spcPct val="80000"/>
              </a:lnSpc>
              <a:buFontTx/>
              <a:buChar char="o"/>
            </a:pPr>
            <a:r>
              <a:rPr lang="en-US" sz="10000" dirty="0" smtClean="0"/>
              <a:t>Among the National Guard, the figure rises to 49%.  </a:t>
            </a:r>
          </a:p>
          <a:p>
            <a:pPr marL="273050" indent="-273050" eaLnBrk="1" hangingPunct="1">
              <a:lnSpc>
                <a:spcPct val="80000"/>
              </a:lnSpc>
              <a:buFontTx/>
              <a:buNone/>
            </a:pPr>
            <a:endParaRPr lang="en-US" sz="10000" dirty="0" smtClean="0"/>
          </a:p>
          <a:p>
            <a:pPr marL="273050" indent="-273050" eaLnBrk="1" hangingPunct="1">
              <a:lnSpc>
                <a:spcPct val="80000"/>
              </a:lnSpc>
              <a:buFontTx/>
              <a:buChar char="o"/>
            </a:pPr>
            <a:r>
              <a:rPr lang="en-US" sz="10000" dirty="0" smtClean="0"/>
              <a:t>Psychological concerns are significantly higher </a:t>
            </a:r>
          </a:p>
          <a:p>
            <a:pPr marL="273050" indent="-273050" eaLnBrk="1" hangingPunct="1">
              <a:lnSpc>
                <a:spcPct val="80000"/>
              </a:lnSpc>
              <a:buFontTx/>
              <a:buNone/>
            </a:pPr>
            <a:r>
              <a:rPr lang="en-US" sz="10000" dirty="0" smtClean="0"/>
              <a:t>	among those with repeated deployments.</a:t>
            </a:r>
          </a:p>
          <a:p>
            <a:pPr marL="273050" indent="-273050" eaLnBrk="1" hangingPunct="1">
              <a:lnSpc>
                <a:spcPct val="80000"/>
              </a:lnSpc>
              <a:buFontTx/>
              <a:buNone/>
            </a:pPr>
            <a:endParaRPr lang="en-US" sz="10000" dirty="0" smtClean="0"/>
          </a:p>
          <a:p>
            <a:pPr marL="273050" indent="-273050" eaLnBrk="1" hangingPunct="1">
              <a:buFontTx/>
              <a:buChar char="o"/>
            </a:pPr>
            <a:r>
              <a:rPr lang="en-US" sz="10000" dirty="0" smtClean="0"/>
              <a:t>Psychological concerns among family members of deployed and returning OEF/OIF/OND Veterans are also of concern. </a:t>
            </a:r>
          </a:p>
          <a:p>
            <a:pPr marL="273050" indent="-273050" eaLnBrk="1" hangingPunct="1">
              <a:buFontTx/>
              <a:buNone/>
            </a:pPr>
            <a:r>
              <a:rPr lang="en-US" sz="10000" dirty="0" smtClean="0"/>
              <a:t>	Hundreds of thousands of children have experienced deployment of a parent.</a:t>
            </a:r>
          </a:p>
          <a:p>
            <a:pPr marL="273050" indent="-273050" eaLnBrk="1" hangingPunct="1">
              <a:lnSpc>
                <a:spcPct val="80000"/>
              </a:lnSpc>
            </a:pPr>
            <a:endParaRPr lang="en-US" sz="2000" dirty="0" smtClean="0"/>
          </a:p>
          <a:p>
            <a:pPr marL="273050" indent="-273050" eaLnBrk="1" hangingPunct="1">
              <a:lnSpc>
                <a:spcPct val="80000"/>
              </a:lnSpc>
              <a:buFontTx/>
              <a:buNone/>
            </a:pPr>
            <a:endParaRPr lang="en-US" sz="2000" dirty="0" smtClean="0"/>
          </a:p>
          <a:p>
            <a:pPr marL="273050" indent="-273050" eaLnBrk="1" hangingPunct="1">
              <a:lnSpc>
                <a:spcPct val="80000"/>
              </a:lnSpc>
              <a:buFontTx/>
              <a:buNone/>
            </a:pPr>
            <a:endParaRPr lang="en-US" sz="2400" dirty="0" smtClean="0"/>
          </a:p>
          <a:p>
            <a:pPr marL="273050" indent="-273050" eaLnBrk="1" hangingPunct="1">
              <a:lnSpc>
                <a:spcPct val="80000"/>
              </a:lnSpc>
              <a:buFontTx/>
              <a:buNone/>
            </a:pPr>
            <a:endParaRPr lang="en-US" sz="2400" dirty="0" smtClean="0"/>
          </a:p>
          <a:p>
            <a:pPr marL="273050" indent="-273050" eaLnBrk="1" hangingPunct="1">
              <a:lnSpc>
                <a:spcPct val="80000"/>
              </a:lnSpc>
              <a:buFontTx/>
              <a:buNone/>
            </a:pPr>
            <a:endParaRPr lang="en-US" sz="2400" dirty="0" smtClean="0"/>
          </a:p>
          <a:p>
            <a:pPr marL="273050" indent="-273050" eaLnBrk="1" hangingPunct="1">
              <a:lnSpc>
                <a:spcPct val="80000"/>
              </a:lnSpc>
            </a:pPr>
            <a:endParaRPr lang="en-US" sz="2400" dirty="0" smtClean="0"/>
          </a:p>
        </p:txBody>
      </p:sp>
      <p:sp>
        <p:nvSpPr>
          <p:cNvPr id="24581" name="Footer Placeholder 3"/>
          <p:cNvSpPr txBox="1">
            <a:spLocks noGrp="1"/>
          </p:cNvSpPr>
          <p:nvPr/>
        </p:nvSpPr>
        <p:spPr bwMode="auto">
          <a:xfrm>
            <a:off x="3124200" y="6356350"/>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200">
              <a:solidFill>
                <a:srgbClr val="898989"/>
              </a:solidFill>
              <a:cs typeface="Arial" charset="0"/>
            </a:endParaRPr>
          </a:p>
        </p:txBody>
      </p:sp>
      <p:sp>
        <p:nvSpPr>
          <p:cNvPr id="2" name="Slide Number Placeholder 1"/>
          <p:cNvSpPr>
            <a:spLocks noGrp="1"/>
          </p:cNvSpPr>
          <p:nvPr>
            <p:ph type="sldNum" sz="quarter" idx="12"/>
          </p:nvPr>
        </p:nvSpPr>
        <p:spPr/>
        <p:txBody>
          <a:bodyPr/>
          <a:lstStyle/>
          <a:p>
            <a:fld id="{2E295B3F-66C3-4695-B48D-45348EBA2D5D}" type="slidenum">
              <a:rPr lang="en-US" smtClean="0"/>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Warzone Stressors</a:t>
            </a:r>
            <a:endParaRPr lang="en-US" dirty="0"/>
          </a:p>
        </p:txBody>
      </p:sp>
      <p:sp>
        <p:nvSpPr>
          <p:cNvPr id="2" name="Slide Number Placeholder 1"/>
          <p:cNvSpPr>
            <a:spLocks noGrp="1"/>
          </p:cNvSpPr>
          <p:nvPr>
            <p:ph type="sldNum" sz="quarter" idx="12"/>
          </p:nvPr>
        </p:nvSpPr>
        <p:spPr/>
        <p:txBody>
          <a:bodyPr/>
          <a:lstStyle/>
          <a:p>
            <a:fld id="{2E295B3F-66C3-4695-B48D-45348EBA2D5D}" type="slidenum">
              <a:rPr lang="en-US" smtClean="0"/>
              <a:pPr/>
              <a:t>7</a:t>
            </a:fld>
            <a:endParaRPr lang="en-US"/>
          </a:p>
        </p:txBody>
      </p:sp>
    </p:spTree>
    <p:extLst>
      <p:ext uri="{BB962C8B-B14F-4D97-AF65-F5344CB8AC3E}">
        <p14:creationId xmlns="" xmlns:p14="http://schemas.microsoft.com/office/powerpoint/2010/main" val="3263860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18435" name="Title 4"/>
          <p:cNvSpPr>
            <a:spLocks noGrp="1"/>
          </p:cNvSpPr>
          <p:nvPr>
            <p:ph type="title" idx="4294967295"/>
          </p:nvPr>
        </p:nvSpPr>
        <p:spPr>
          <a:xfrm>
            <a:off x="457200" y="-381000"/>
            <a:ext cx="8229600" cy="228600"/>
          </a:xfrm>
        </p:spPr>
        <p:txBody>
          <a:bodyPr>
            <a:normAutofit fontScale="90000"/>
          </a:bodyPr>
          <a:lstStyle/>
          <a:p>
            <a:pPr eaLnBrk="1" hangingPunct="1"/>
            <a:endParaRPr lang="en-US" smtClean="0"/>
          </a:p>
        </p:txBody>
      </p:sp>
      <p:sp>
        <p:nvSpPr>
          <p:cNvPr id="18436" name="Content Placeholder 1"/>
          <p:cNvSpPr>
            <a:spLocks noGrp="1"/>
          </p:cNvSpPr>
          <p:nvPr>
            <p:ph idx="4294967295"/>
          </p:nvPr>
        </p:nvSpPr>
        <p:spPr/>
        <p:txBody>
          <a:bodyPr>
            <a:normAutofit lnSpcReduction="10000"/>
          </a:bodyPr>
          <a:lstStyle/>
          <a:p>
            <a:pPr algn="ctr" eaLnBrk="1" hangingPunct="1">
              <a:buFont typeface="Wingdings 2" pitchFamily="18" charset="2"/>
              <a:buNone/>
            </a:pPr>
            <a:endParaRPr lang="en-US" sz="4400" smtClean="0"/>
          </a:p>
          <a:p>
            <a:pPr algn="ctr" eaLnBrk="1" hangingPunct="1">
              <a:buFont typeface="Wingdings 2" pitchFamily="18" charset="2"/>
              <a:buNone/>
            </a:pPr>
            <a:endParaRPr lang="en-US" sz="4400" smtClean="0"/>
          </a:p>
          <a:p>
            <a:pPr algn="ctr" eaLnBrk="1" hangingPunct="1">
              <a:buFont typeface="Wingdings 2" pitchFamily="18" charset="2"/>
              <a:buNone/>
            </a:pPr>
            <a:r>
              <a:rPr lang="en-US" sz="4400" smtClean="0"/>
              <a:t>“In war, there are no unwounded soldiers.”</a:t>
            </a:r>
          </a:p>
          <a:p>
            <a:pPr algn="r" eaLnBrk="1" hangingPunct="1">
              <a:buFont typeface="Wingdings 2" pitchFamily="18" charset="2"/>
              <a:buNone/>
            </a:pPr>
            <a:endParaRPr lang="en-US" b="1" smtClean="0"/>
          </a:p>
          <a:p>
            <a:pPr algn="r" eaLnBrk="1" hangingPunct="1">
              <a:buFont typeface="Wingdings 2" pitchFamily="18" charset="2"/>
              <a:buNone/>
            </a:pPr>
            <a:r>
              <a:rPr lang="en-US" sz="2400" b="1" smtClean="0"/>
              <a:t>--Jose Narosky</a:t>
            </a:r>
            <a:r>
              <a:rPr lang="en-US" smtClean="0"/>
              <a:t/>
            </a:r>
            <a:br>
              <a:rPr lang="en-US" smtClean="0"/>
            </a:br>
            <a:endParaRPr lang="en-US" smtClean="0"/>
          </a:p>
        </p:txBody>
      </p:sp>
      <p:sp>
        <p:nvSpPr>
          <p:cNvPr id="18437" name="Footer Placeholder 3"/>
          <p:cNvSpPr txBox="1">
            <a:spLocks noGrp="1"/>
          </p:cNvSpPr>
          <p:nvPr/>
        </p:nvSpPr>
        <p:spPr bwMode="auto">
          <a:xfrm>
            <a:off x="3124200" y="6356350"/>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200">
              <a:solidFill>
                <a:srgbClr val="898989"/>
              </a:solidFill>
              <a:cs typeface="Arial" charset="0"/>
            </a:endParaRPr>
          </a:p>
        </p:txBody>
      </p:sp>
      <p:sp>
        <p:nvSpPr>
          <p:cNvPr id="18438" name="Slide Number Placeholder 2"/>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2" name="Slide Number Placeholder 1"/>
          <p:cNvSpPr>
            <a:spLocks noGrp="1"/>
          </p:cNvSpPr>
          <p:nvPr>
            <p:ph type="sldNum" sz="quarter" idx="12"/>
          </p:nvPr>
        </p:nvSpPr>
        <p:spPr/>
        <p:txBody>
          <a:bodyPr/>
          <a:lstStyle/>
          <a:p>
            <a:fld id="{2E295B3F-66C3-4695-B48D-45348EBA2D5D}" type="slidenum">
              <a:rPr lang="en-US" smtClean="0"/>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sp>
        <p:nvSpPr>
          <p:cNvPr id="17411" name="Title 1"/>
          <p:cNvSpPr>
            <a:spLocks noGrp="1"/>
          </p:cNvSpPr>
          <p:nvPr>
            <p:ph type="title" idx="4294967295"/>
          </p:nvPr>
        </p:nvSpPr>
        <p:spPr>
          <a:xfrm>
            <a:off x="533400" y="274638"/>
            <a:ext cx="8153400" cy="1477962"/>
          </a:xfrm>
        </p:spPr>
        <p:txBody>
          <a:bodyPr/>
          <a:lstStyle/>
          <a:p>
            <a:pPr eaLnBrk="1" hangingPunct="1"/>
            <a:r>
              <a:rPr lang="en-US" sz="2400" smtClean="0"/>
              <a:t/>
            </a:r>
            <a:br>
              <a:rPr lang="en-US" sz="2400" smtClean="0"/>
            </a:br>
            <a:r>
              <a:rPr lang="en-US" sz="2400" smtClean="0"/>
              <a:t>Understanding the Experience of OEF/OIF/OND</a:t>
            </a:r>
          </a:p>
        </p:txBody>
      </p:sp>
      <p:sp>
        <p:nvSpPr>
          <p:cNvPr id="17412" name="Footer Placeholder 3"/>
          <p:cNvSpPr txBox="1">
            <a:spLocks noGrp="1"/>
          </p:cNvSpPr>
          <p:nvPr/>
        </p:nvSpPr>
        <p:spPr bwMode="auto">
          <a:xfrm>
            <a:off x="3124200" y="6356350"/>
            <a:ext cx="2895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1200">
              <a:solidFill>
                <a:srgbClr val="898989"/>
              </a:solidFill>
              <a:cs typeface="Arial" charset="0"/>
            </a:endParaRPr>
          </a:p>
        </p:txBody>
      </p:sp>
      <p:sp>
        <p:nvSpPr>
          <p:cNvPr id="17413" name="Slide Number Placeholder 4"/>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en-US" sz="1200">
              <a:solidFill>
                <a:srgbClr val="898989"/>
              </a:solidFill>
              <a:cs typeface="Arial" charset="0"/>
            </a:endParaRPr>
          </a:p>
        </p:txBody>
      </p:sp>
      <p:pic>
        <p:nvPicPr>
          <p:cNvPr id="17414" name="Picture 10" descr="Shatterproof.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95400" y="1352550"/>
            <a:ext cx="7007225" cy="5246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E295B3F-66C3-4695-B48D-45348EBA2D5D}" type="slidenum">
              <a:rPr lang="en-US" smtClean="0"/>
              <a:pPr/>
              <a:t>9</a:t>
            </a:fld>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3386</TotalTime>
  <Words>5172</Words>
  <Application>Microsoft Office PowerPoint</Application>
  <PresentationFormat>On-screen Show (4:3)</PresentationFormat>
  <Paragraphs>652</Paragraphs>
  <Slides>59</Slides>
  <Notes>31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Treatment of Substance Use Disorders in Veterans with Post Traumatic Stress Disorder (PTSD)</vt:lpstr>
      <vt:lpstr>Outline of the Presentation</vt:lpstr>
      <vt:lpstr>Scope of the Issue</vt:lpstr>
      <vt:lpstr>Influx of OEF/OIF Veterans</vt:lpstr>
      <vt:lpstr>Mental Health Issues Among  OEF/OIF Veterans</vt:lpstr>
      <vt:lpstr>Mental Health Problems in OEF/OIF Veterans</vt:lpstr>
      <vt:lpstr>Warzone Stressors</vt:lpstr>
      <vt:lpstr>Slide 8</vt:lpstr>
      <vt:lpstr> Understanding the Experience of OEF/OIF/OND</vt:lpstr>
      <vt:lpstr>Slide 10</vt:lpstr>
      <vt:lpstr>Traumatic Events  in OEF/OIF Service Members (1)</vt:lpstr>
      <vt:lpstr>Traumatic Events  in OEF/OIF/OND Service Members (2)</vt:lpstr>
      <vt:lpstr>Exposure to traumatic warzone events (Hoge et al., 2004)</vt:lpstr>
      <vt:lpstr>Slide 14</vt:lpstr>
      <vt:lpstr>Four Causes of Stress Injury</vt:lpstr>
      <vt:lpstr> PTSD Symptoms Overview</vt:lpstr>
      <vt:lpstr>Exposure Contributes to Risk Hoge et al., 2006 </vt:lpstr>
      <vt:lpstr>Millennium Cohort Study</vt:lpstr>
      <vt:lpstr>Millennium Cohort Findings</vt:lpstr>
      <vt:lpstr>Common Themes and Presenting Problems in OEF/OIF/OND Veterans</vt:lpstr>
      <vt:lpstr>Military Deployment and Substance Use Disorder (SUD)</vt:lpstr>
      <vt:lpstr>Combat Exposure and SUD</vt:lpstr>
      <vt:lpstr>Slide 23</vt:lpstr>
      <vt:lpstr>Slide 24</vt:lpstr>
      <vt:lpstr>Dynamics of SUD and PTSD in OEF/OIF Veterans (1)</vt:lpstr>
      <vt:lpstr>Dynamics of SUD and PTSD in OEF/OIF Veterans (2)</vt:lpstr>
      <vt:lpstr>Evidence Based Treatments for PTSD</vt:lpstr>
      <vt:lpstr>Effective Alcoholism Treatments (1)</vt:lpstr>
      <vt:lpstr>Effective Alcoholism Treatments (2)</vt:lpstr>
      <vt:lpstr>Najavits’ Treatment Seeking Safety</vt:lpstr>
      <vt:lpstr>Seeking Safety (2)</vt:lpstr>
      <vt:lpstr>Seeking Safety (3)</vt:lpstr>
      <vt:lpstr>Recommendations for Treatment of  SUD in Veterans with PTSD  (Based on Findings of Subject Matter Expert Panel  in November, 2009)</vt:lpstr>
      <vt:lpstr>Issues in Treating SUD in  OEF/OIF/OND Veterans (1)</vt:lpstr>
      <vt:lpstr>Issues in Treating SUD in  OEF/OIF/OND Veterans (2)</vt:lpstr>
      <vt:lpstr>Some Good Assessment Questions for OEF/OIF/OND Veterans</vt:lpstr>
      <vt:lpstr>Eligibility for VA Care</vt:lpstr>
      <vt:lpstr>Who is Eligible for VA Health Care Benefits?</vt:lpstr>
      <vt:lpstr>Minimum Duty Requirements</vt:lpstr>
      <vt:lpstr>Excluded from the Minimum Duty Requirements</vt:lpstr>
      <vt:lpstr>Combat Veteran (CV) Authority</vt:lpstr>
      <vt:lpstr>Combat Veteran Eligibility Definitions</vt:lpstr>
      <vt:lpstr> Criteria for Combat Veteran Eligibility</vt:lpstr>
      <vt:lpstr>Beyond Mental Health Diagnosis</vt:lpstr>
      <vt:lpstr>Positive Aspects of Deployment</vt:lpstr>
      <vt:lpstr>Identifying/Treating Post Deployment Mental Health Problems Among New Combat Veterans and their Families </vt:lpstr>
      <vt:lpstr>Recommendations for Community Mental Health Care Providers</vt:lpstr>
      <vt:lpstr>Examples of VA Services Relevant for OEF/OIF Veterans </vt:lpstr>
      <vt:lpstr>Frequency of VHA Mental Health Screenings</vt:lpstr>
      <vt:lpstr>VHA Care Access Points (As of November 3, 2010) </vt:lpstr>
      <vt:lpstr>Key Aspects of VHA Mental Health Care Services</vt:lpstr>
      <vt:lpstr>Prevalence of SUD / PTSD Diagnoses in Veteran Patients in FY 2010 </vt:lpstr>
      <vt:lpstr>Treatment Services Offered by VA SUD Programs at VA Facilities FY08-FY10 (N=140)</vt:lpstr>
      <vt:lpstr> Availability of Evidence-Based SUD Psychotherapy Treatment within General Mental Health Clinics at VHA Facilities (N=140) </vt:lpstr>
      <vt:lpstr>Public Health Model (1)</vt:lpstr>
      <vt:lpstr>Public Health Model (2)</vt:lpstr>
      <vt:lpstr>Public Health Model (3)</vt:lpstr>
      <vt:lpstr> </vt:lpstr>
      <vt:lpstr>http://www.ptsd.va.gov/professional/ptsd101/course-modules/af-am-vets.asp</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Substance Use Disorders in Veterans with Post Traumatic Stress Disorder</dc:title>
  <dc:creator>John</dc:creator>
  <cp:lastModifiedBy>Katherine Taber</cp:lastModifiedBy>
  <cp:revision>61</cp:revision>
  <cp:lastPrinted>2012-03-30T15:31:59Z</cp:lastPrinted>
  <dcterms:created xsi:type="dcterms:W3CDTF">2012-03-15T11:30:42Z</dcterms:created>
  <dcterms:modified xsi:type="dcterms:W3CDTF">2012-04-30T19:05:20Z</dcterms:modified>
</cp:coreProperties>
</file>