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9F4"/>
    <a:srgbClr val="FFFFFF"/>
    <a:srgbClr val="ECF4F8"/>
    <a:srgbClr val="B1B5BB"/>
    <a:srgbClr val="CCCFD2"/>
    <a:srgbClr val="165A84"/>
    <a:srgbClr val="1967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04" autoAdjust="0"/>
  </p:normalViewPr>
  <p:slideViewPr>
    <p:cSldViewPr>
      <p:cViewPr varScale="1">
        <p:scale>
          <a:sx n="60" d="100"/>
          <a:sy n="60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96D26-BB88-4682-B1C4-90326F4B67B4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328E8-06C3-4E7B-8D4A-A58AF7FD8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4A7EF-0C50-46A7-8AD0-64C29FD490F7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04315-2B8B-49F6-9837-84E71B12B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04315-2B8B-49F6-9837-84E71B12B6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3152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6020-78BF-41C7-9CA4-923077A93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6020-78BF-41C7-9CA4-923077A93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6020-78BF-41C7-9CA4-923077A93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52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9" descr="MIRECC_emboss_PPT_logo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26113"/>
            <a:ext cx="18224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6020-78BF-41C7-9CA4-923077A93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6020-78BF-41C7-9CA4-923077A93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6020-78BF-41C7-9CA4-923077A93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6020-78BF-41C7-9CA4-923077A93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6020-78BF-41C7-9CA4-923077A93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6020-78BF-41C7-9CA4-923077A93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26020-78BF-41C7-9CA4-923077A93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rgbClr val="E0E9F4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9D2C3-8F3C-47DA-A0C2-96F386BDEB95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26020-78BF-41C7-9CA4-923077A93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recc.va.gov/visn19.asp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9" descr="MIRECC_emboss_PPT_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181600"/>
            <a:ext cx="227965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Official_VA_Seal_embossed_web_2i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09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2819400"/>
            <a:ext cx="70866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Gina M. Signoracci,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PhD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 VISN 19 MIRECC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Psychiatry,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University of Colorado School of Medicine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92240"/>
            <a:ext cx="3581400" cy="365760"/>
          </a:xfrm>
          <a:noFill/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2011 Boulder Community Mental Health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1371600"/>
            <a:ext cx="73914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0" cap="none" spc="88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/>
            </a:r>
            <a:br>
              <a:rPr kumimoji="0" lang="en-US" sz="3600" b="0" i="0" u="none" strike="noStrike" kern="10" cap="none" spc="88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</a:b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en-US" sz="1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sz="1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j-ea"/>
                <a:cs typeface="+mj-cs"/>
              </a:rPr>
              <a:t>	</a:t>
            </a:r>
            <a:r>
              <a:rPr lang="en-US" sz="17600" b="1" dirty="0" smtClean="0">
                <a:solidFill>
                  <a:schemeClr val="accent2">
                    <a:lumMod val="50000"/>
                  </a:schemeClr>
                </a:solidFill>
              </a:rPr>
              <a:t>Traumatic Brain Injury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600" b="1" dirty="0" smtClean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US" sz="17600" b="1" dirty="0" err="1" smtClean="0">
                <a:solidFill>
                  <a:schemeClr val="accent2">
                    <a:lumMod val="50000"/>
                  </a:schemeClr>
                </a:solidFill>
              </a:rPr>
              <a:t>Suicidality</a:t>
            </a:r>
            <a:r>
              <a:rPr lang="en-US" sz="176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600" b="1" dirty="0" smtClean="0">
                <a:solidFill>
                  <a:schemeClr val="accent2">
                    <a:lumMod val="50000"/>
                  </a:schemeClr>
                </a:solidFill>
              </a:rPr>
              <a:t>	Assessment &amp; Prevention</a:t>
            </a:r>
            <a:r>
              <a:rPr lang="en-US" sz="17600" dirty="0" smtClean="0"/>
              <a:t/>
            </a:r>
            <a:br>
              <a:rPr lang="en-US" sz="17600" dirty="0" smtClean="0"/>
            </a:br>
            <a:endParaRPr kumimoji="0" lang="en-US" sz="176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9080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Risk Factors for Sustaining a TBI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3400" y="1219200"/>
            <a:ext cx="7772400" cy="41910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Alcohol/drugs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Familial discord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SES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Unemployment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educational status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Psychiatric symptoms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Antisocial/Aggressive behavior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Previous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 injury (12%)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7200" y="838200"/>
            <a:ext cx="8229600" cy="17367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Traditional Mechanism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vs.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Blast</a:t>
            </a:r>
          </a:p>
        </p:txBody>
      </p:sp>
      <p:pic>
        <p:nvPicPr>
          <p:cNvPr id="12" name="Picture 7" descr="MCj03907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505200"/>
            <a:ext cx="1844675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MCDD00942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667000"/>
            <a:ext cx="335915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Mechanism of Injury (Traditional)</a:t>
            </a:r>
          </a:p>
        </p:txBody>
      </p:sp>
      <p:pic>
        <p:nvPicPr>
          <p:cNvPr id="11" name="Picture 3" descr="cc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905000" y="2209800"/>
            <a:ext cx="5119688" cy="3325813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733800" y="6400800"/>
            <a:ext cx="18421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charset="0"/>
              </a:rPr>
              <a:t>Thanks John Kirk, Ph.D.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304800"/>
            <a:ext cx="7340600" cy="6858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Blast Injury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219200"/>
            <a:ext cx="8001000" cy="495300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Blast injuries are injuries that result from the complex pressure wave generated by an explosion. </a:t>
            </a:r>
            <a:endParaRPr lang="en-US" sz="3000" dirty="0" smtClean="0"/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Courier New" pitchFamily="49" charset="0"/>
              <a:buChar char="o"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explosion causes an instantaneous rise in pressure over atmospheric pressure that creates a blast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overpressurization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wave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Air-filled organs such as the ear, lung, and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gastrointenstinal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tract and organs surrounded by fluid-filled cavities such as the brain and spinal are especially susceptible to primary blast injury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Blast Injury Continued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33400" y="1524000"/>
            <a:ext cx="4495800" cy="44196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– Barotrauma 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– Objects being put into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Tertiary – Individuals being put into motion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2362200"/>
            <a:ext cx="3121025" cy="2859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Injury Severity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12" name="Group 30"/>
          <p:cNvGraphicFramePr>
            <a:graphicFrameLocks/>
          </p:cNvGraphicFramePr>
          <p:nvPr/>
        </p:nvGraphicFramePr>
        <p:xfrm>
          <a:off x="685800" y="1600200"/>
          <a:ext cx="7924800" cy="365918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438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Mild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Severe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Altered or LOC&lt;30 minutes with normal CT and/or MRI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LOC&lt;6 hours with abnormal CT and/or MRI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LOC&gt;6 hours with abnormal CT and/or MRI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GCS 13-15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GCS 9-12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GCS&lt;9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PTA&lt;24 hours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PTA&lt;7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</a:rPr>
                        <a:t>PTA&gt;7days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276600" cy="457200"/>
          </a:xfrm>
          <a:noFill/>
        </p:spPr>
        <p:txBody>
          <a:bodyPr/>
          <a:lstStyle/>
          <a:p>
            <a:r>
              <a:rPr lang="en-US" sz="1400" dirty="0" smtClean="0">
                <a:solidFill>
                  <a:schemeClr val="bg1"/>
                </a:solidFill>
                <a:latin typeface="Arial" charset="0"/>
              </a:rPr>
              <a:t>Department of Veterans Affairs 2004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Mild TBI 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Short- and Long-Term Effects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Common Symptoms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Headache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Poor concentration</a:t>
            </a:r>
          </a:p>
          <a:p>
            <a:r>
              <a:rPr lang="en-US" dirty="0" smtClean="0"/>
              <a:t>Memory difficulty</a:t>
            </a:r>
          </a:p>
          <a:p>
            <a:r>
              <a:rPr lang="en-US" dirty="0" smtClean="0"/>
              <a:t>Irritability</a:t>
            </a:r>
          </a:p>
          <a:p>
            <a:r>
              <a:rPr lang="en-US" dirty="0" smtClean="0"/>
              <a:t>Fatigue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800600" y="1371600"/>
            <a:ext cx="4038600" cy="46817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Depression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Anxiety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Dizziness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Light sensitivity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Sound sensitivity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286000" y="4343400"/>
            <a:ext cx="4572000" cy="9810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algn="ctr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50" b="1" dirty="0">
                <a:solidFill>
                  <a:schemeClr val="bg1"/>
                </a:solidFill>
              </a:rPr>
              <a:t>Immediately post-injury 80% to 100% describe one or more symptoms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650" b="1" dirty="0">
                <a:solidFill>
                  <a:schemeClr val="bg1"/>
                </a:solidFill>
              </a:rPr>
              <a:t> Levin et al., 1987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19400" y="6400800"/>
            <a:ext cx="34355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charset="0"/>
              </a:rPr>
              <a:t>Ferguson et al., 1999, Carroll et al., 2004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0" y="4572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Most individuals return to baseline functioning within </a:t>
            </a:r>
            <a:b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3 months to 1 year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81200" y="3810000"/>
            <a:ext cx="54521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7% to 33% have persistent symptoms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400800"/>
            <a:ext cx="2895600" cy="457200"/>
          </a:xfrm>
          <a:noFill/>
        </p:spPr>
        <p:txBody>
          <a:bodyPr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charset="0"/>
              </a:rPr>
              <a:t>Belanger et al., 2005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2514600"/>
            <a:ext cx="31983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TBI </a:t>
            </a: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</a:rPr>
              <a:t>Sequelae</a:t>
            </a:r>
            <a:endParaRPr lang="en-US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TBI 101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Mechanisms of Injury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Sequelae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TBI and Psychiatric Symptoms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TBI and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Suicidality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 &amp; Prevention Strategies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Objectives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4152" y="3810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Motor and Sensory Deficits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454152" y="1679448"/>
            <a:ext cx="850392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Slowed motor response (often due to processing delay vs. motor deficit)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Paralysis, disturbed balance and coordination, ataxia, tremors, parkinsonism, </a:t>
            </a:r>
            <a:r>
              <a:rPr lang="en-US" dirty="0" err="1" smtClean="0"/>
              <a:t>bradykinesia</a:t>
            </a:r>
            <a:r>
              <a:rPr lang="en-US" dirty="0" smtClean="0"/>
              <a:t>, and weakness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Distorted pain, touch, temperature and positional information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Common Neuropsychological Complaints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038600" cy="445312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Disordered consciousness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Disorientation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Memory deficits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Decreased abstraction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Decreased learning ability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Language/communication deficits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Poor judgment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Poor quality control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Inability to make decisions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Poor initiative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Poor depth perception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dirty="0" smtClean="0"/>
              <a:t>Dizziness	</a:t>
            </a:r>
            <a:endParaRPr lang="en-US" sz="2100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800600" y="1524000"/>
            <a:ext cx="4038600" cy="48006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8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intellectual deficits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8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Deficits in processing/sequencing information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8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Illogical thoughts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8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Perseveration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8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Confabulation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8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Difficulty with generalization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8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Poor attention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8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Fatigue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8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Reduced motor speed/poor hand eye coordination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8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Visual neglect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 Behavioral Complaints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524000"/>
            <a:ext cx="4038600" cy="4681728"/>
          </a:xfrm>
        </p:spPr>
        <p:txBody>
          <a:bodyPr/>
          <a:lstStyle/>
          <a:p>
            <a:r>
              <a:rPr lang="en-US" dirty="0" smtClean="0"/>
              <a:t>Restlessness</a:t>
            </a:r>
          </a:p>
          <a:p>
            <a:r>
              <a:rPr lang="en-US" dirty="0" smtClean="0"/>
              <a:t>Agitation</a:t>
            </a:r>
          </a:p>
          <a:p>
            <a:r>
              <a:rPr lang="en-US" dirty="0" smtClean="0"/>
              <a:t>Combativeness</a:t>
            </a:r>
          </a:p>
          <a:p>
            <a:r>
              <a:rPr lang="en-US" dirty="0" smtClean="0"/>
              <a:t>Emotional </a:t>
            </a:r>
            <a:r>
              <a:rPr lang="en-US" dirty="0" err="1" smtClean="0"/>
              <a:t>Lability</a:t>
            </a:r>
            <a:endParaRPr lang="en-US" dirty="0" smtClean="0"/>
          </a:p>
          <a:p>
            <a:r>
              <a:rPr lang="en-US" dirty="0" smtClean="0"/>
              <a:t>Confusion</a:t>
            </a:r>
          </a:p>
          <a:p>
            <a:r>
              <a:rPr lang="en-US" dirty="0" smtClean="0"/>
              <a:t>Hallucinations</a:t>
            </a:r>
          </a:p>
          <a:p>
            <a:r>
              <a:rPr lang="en-US" dirty="0" smtClean="0"/>
              <a:t>Disorientation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4800600" y="1524000"/>
            <a:ext cx="4038600" cy="46817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Paranoid Ideation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Hypomania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Confabulation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Irritability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Impulsivity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Egocentricity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1752" y="304800"/>
            <a:ext cx="8534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Common Behavioral Complaints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Continued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676400"/>
            <a:ext cx="4038600" cy="4681728"/>
          </a:xfrm>
        </p:spPr>
        <p:txBody>
          <a:bodyPr/>
          <a:lstStyle/>
          <a:p>
            <a:r>
              <a:rPr lang="en-US" dirty="0" smtClean="0"/>
              <a:t>Impaired Judgment</a:t>
            </a:r>
          </a:p>
          <a:p>
            <a:r>
              <a:rPr lang="en-US" dirty="0" smtClean="0"/>
              <a:t>Impatience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err="1" smtClean="0"/>
              <a:t>Hypersexuality</a:t>
            </a:r>
            <a:endParaRPr lang="en-US" dirty="0" smtClean="0"/>
          </a:p>
          <a:p>
            <a:r>
              <a:rPr lang="en-US" dirty="0" err="1" smtClean="0"/>
              <a:t>Hyposexuality</a:t>
            </a:r>
            <a:endParaRPr lang="en-US" dirty="0" smtClean="0"/>
          </a:p>
          <a:p>
            <a:r>
              <a:rPr lang="en-US" dirty="0" smtClean="0"/>
              <a:t>Dependency</a:t>
            </a:r>
          </a:p>
          <a:p>
            <a:r>
              <a:rPr lang="en-US" dirty="0" smtClean="0"/>
              <a:t>Silliness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800600" y="1676400"/>
            <a:ext cx="4038600" cy="46817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Aggressiveness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Apathy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Immaturity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Disinhibition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Loss of interest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Anxiety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1981200"/>
            <a:ext cx="71502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TBI and Psychiatric Symptoms</a:t>
            </a:r>
            <a:endParaRPr lang="en-US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Hibbard et al. 1998 - Thanks John Kirk, PhD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01700" y="685800"/>
            <a:ext cx="7340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100 Patients S/P TBI - Mood</a:t>
            </a:r>
          </a:p>
        </p:txBody>
      </p:sp>
      <p:graphicFrame>
        <p:nvGraphicFramePr>
          <p:cNvPr id="11" name="Group 3"/>
          <p:cNvGraphicFramePr>
            <a:graphicFrameLocks/>
          </p:cNvGraphicFramePr>
          <p:nvPr/>
        </p:nvGraphicFramePr>
        <p:xfrm>
          <a:off x="609600" y="1676400"/>
          <a:ext cx="7772400" cy="2340196"/>
        </p:xfrm>
        <a:graphic>
          <a:graphicData uri="http://schemas.openxmlformats.org/drawingml/2006/table">
            <a:tbl>
              <a:tblPr/>
              <a:tblGrid>
                <a:gridCol w="2293938"/>
                <a:gridCol w="1889125"/>
                <a:gridCol w="1793875"/>
                <a:gridCol w="17954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Axis I Disorder</a:t>
                      </a:r>
                    </a:p>
                  </a:txBody>
                  <a:tcPr marL="89437" marR="89437" marT="44719" marB="44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Before TBI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Post TBI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Base Rate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Major Depression</a:t>
                      </a:r>
                    </a:p>
                  </a:txBody>
                  <a:tcPr marL="89437" marR="89437" marT="44719" marB="44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17%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61%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6%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Dysthymia</a:t>
                      </a:r>
                    </a:p>
                  </a:txBody>
                  <a:tcPr marL="89437" marR="89437" marT="44719" marB="44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1%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3%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3%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Bipolar Disorder</a:t>
                      </a:r>
                    </a:p>
                  </a:txBody>
                  <a:tcPr marL="89437" marR="89437" marT="44719" marB="44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0%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2%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ヒラギノ角ゴ Pro W3" pitchFamily="1" charset="-128"/>
                        </a:rPr>
                        <a:t>1%</a:t>
                      </a:r>
                    </a:p>
                  </a:txBody>
                  <a:tcPr marL="89437" marR="89437" marT="44719" marB="44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Depression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656320" cy="457504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 smtClean="0"/>
              <a:t>Frequency of Depressive Disorder – </a:t>
            </a:r>
            <a:r>
              <a:rPr lang="en-US" sz="2600" dirty="0" smtClean="0">
                <a:solidFill>
                  <a:srgbClr val="C00000"/>
                </a:solidFill>
              </a:rPr>
              <a:t>6% to 77% </a:t>
            </a:r>
            <a:r>
              <a:rPr lang="en-US" sz="1200" dirty="0" smtClean="0"/>
              <a:t>Robinson and Jorge  2005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1 month s/p TBI (mostly moderate TBI sample)  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26%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 patients developed major depression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3%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minor depression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200" dirty="0" smtClean="0">
                <a:solidFill>
                  <a:schemeClr val="tx1"/>
                </a:solidFill>
              </a:rPr>
              <a:t>Jorge et al. 1993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600" dirty="0" smtClean="0"/>
              <a:t>After 1 year s/p TBI (mostly moderate TBI sample)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solidFill>
                  <a:srgbClr val="C00000"/>
                </a:solidFill>
              </a:rPr>
              <a:t>25%</a:t>
            </a:r>
            <a:r>
              <a:rPr lang="en-US" sz="2100" dirty="0" smtClean="0"/>
              <a:t> </a:t>
            </a:r>
            <a:r>
              <a:rPr lang="en-US" sz="2100" dirty="0" smtClean="0">
                <a:solidFill>
                  <a:schemeClr val="tx1"/>
                </a:solidFill>
              </a:rPr>
              <a:t>rate of depression with some patients recovering and others developing delayed onset</a:t>
            </a:r>
            <a:r>
              <a:rPr lang="en-US" sz="1500" dirty="0" smtClean="0">
                <a:solidFill>
                  <a:schemeClr val="tx1"/>
                </a:solidFill>
              </a:rPr>
              <a:t>  </a:t>
            </a:r>
            <a:r>
              <a:rPr lang="en-US" sz="1200" dirty="0" smtClean="0">
                <a:solidFill>
                  <a:schemeClr val="tx1"/>
                </a:solidFill>
              </a:rPr>
              <a:t>Jorge et al. 1993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3400" y="4648200"/>
            <a:ext cx="5715000" cy="1975926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hlink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600" dirty="0">
                <a:solidFill>
                  <a:srgbClr val="C00000"/>
                </a:solidFill>
              </a:rPr>
              <a:t>20% - 40% </a:t>
            </a:r>
            <a:r>
              <a:rPr lang="en-US" dirty="0">
                <a:solidFill>
                  <a:schemeClr val="bg1"/>
                </a:solidFill>
              </a:rPr>
              <a:t>of individuals affected at any point in time during the first year, and about </a:t>
            </a:r>
            <a:r>
              <a:rPr lang="en-US" sz="2600" dirty="0">
                <a:solidFill>
                  <a:srgbClr val="C00000"/>
                </a:solidFill>
              </a:rPr>
              <a:t>50%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of people experiencing depression at some stage 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200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200" dirty="0" err="1" smtClean="0"/>
              <a:t>Fleminger</a:t>
            </a:r>
            <a:r>
              <a:rPr lang="en-US" sz="1200" dirty="0" smtClean="0"/>
              <a:t> et al. 2003</a:t>
            </a:r>
            <a:endParaRPr lang="en-US" dirty="0" smtClean="0">
              <a:solidFill>
                <a:schemeClr val="hlink"/>
              </a:solidFill>
            </a:endParaRPr>
          </a:p>
          <a:p>
            <a:pPr algn="l" eaLnBrk="0" hangingPunct="0">
              <a:spcBef>
                <a:spcPct val="50000"/>
              </a:spcBef>
            </a:pPr>
            <a:endParaRPr lang="en-US" sz="12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2000" y="381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TBI Specific Suicide 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Risk Factors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2971800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1-800-273-TALK (8255)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Press 1 for Veterans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>www.suicidepreventionlifeline.org</a:t>
            </a:r>
            <a:endParaRPr lang="en-US" sz="28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581400" cy="3048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Simpson and Tate 2002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81000" y="3810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Role of Pre-injury vs. Post-Injury Risk Factors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1524000"/>
            <a:ext cx="8382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Post-injury psychosocial factors, in particular the presence of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injury emotional/psychiatric disturbance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(E/PD)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had far greater significance than pre-injury vulnerabilities or injury variables, in predicting elevated levels of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suicidality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post injury.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447800" y="4114800"/>
            <a:ext cx="6324600" cy="1569660"/>
          </a:xfrm>
          <a:prstGeom prst="rect">
            <a:avLst/>
          </a:prstGeom>
          <a:solidFill>
            <a:schemeClr val="bg2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00000"/>
                </a:solidFill>
              </a:rPr>
              <a:t>Higher levels of hopelessness were the strongest predictor of suicidal ideation, and high levels of SI, in association E/PD was the strongest predictor of post-injury attempts.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454152" y="3810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Risk Factors: Continued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sz="quarter" idx="1"/>
          </p:nvPr>
        </p:nvSpPr>
        <p:spPr>
          <a:xfrm>
            <a:off x="454152" y="1679448"/>
            <a:ext cx="8503920" cy="4572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>Work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>Finances</a:t>
            </a:r>
          </a:p>
          <a:p>
            <a:pPr>
              <a:buNone/>
            </a:pPr>
            <a:endParaRPr lang="en-US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>Marital Relationships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5" name="Picture 3" descr="MCBD05199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143000"/>
            <a:ext cx="4037013" cy="343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828800"/>
            <a:ext cx="3505200" cy="3048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TBI 101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TBI and Suicide Attempts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914400" y="1524000"/>
            <a:ext cx="7340600" cy="376555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Silver et al. (2001) In a community sample, those with TBI reported higher frequency of suicide attempts than those without TBI 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8.1%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vs.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1.9%</a:t>
            </a:r>
            <a:r>
              <a:rPr kumimoji="0" lang="en-US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 after adjusting for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sociodemographic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factors, quality of life variables, and presence of co-existing psychiatric disorder. 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5867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1-800-273-TALK (8255)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0200" y="6324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www.suicidepreventionlifeline.org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33400" y="1905000"/>
            <a:ext cx="7924800" cy="2209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Median time from injury to suicide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3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 to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3.5 years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for all three groups.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Cases were followed - up to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15 years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and no particular period of “greater risk” was identified.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Teasdale and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Engberg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2001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0" y="4343400"/>
            <a:ext cx="94488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Mean period of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years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post-injury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suicide attempts.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Simpson and Tate 2002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7924800" cy="144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How long do you need to keep assessing for suicidal behavior?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057400" y="5486400"/>
            <a:ext cx="4953000" cy="457200"/>
          </a:xfrm>
          <a:prstGeom prst="rect">
            <a:avLst/>
          </a:prstGeom>
          <a:solidFill>
            <a:schemeClr val="accent1">
              <a:lumMod val="40000"/>
              <a:lumOff val="60000"/>
              <a:alpha val="44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FOREVER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1447800"/>
            <a:ext cx="6934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Inclusive Assessment &amp; Prevention Strategies</a:t>
            </a:r>
          </a:p>
          <a:p>
            <a:pPr algn="ctr"/>
            <a:endParaRPr lang="en-US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Can be used with everyone!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57150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1-800-273-TALK </a:t>
            </a:r>
            <a:r>
              <a:rPr lang="en-US" sz="2400" dirty="0" smtClean="0">
                <a:solidFill>
                  <a:schemeClr val="bg1"/>
                </a:solidFill>
              </a:rPr>
              <a:t>(8255)</a:t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6096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www.suicidepreventionlifeline.org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457200"/>
            <a:ext cx="8229600" cy="55961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Maintain an evenly paced dialogue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/>
              <a:t>Maintain a neutral and supportive disposition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the patient’s language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400" dirty="0" smtClean="0"/>
              <a:t>Take short breaks to prevent overwhelm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things down/draw things out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Including ABCs, Timelines, Sequence of Events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Utilize visual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cues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(Including posting safety plans, pictures representing protective factors, inspirational quotes in easy to see/highly used areas)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1800" y="62116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1-800-273-TALK (8255)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64886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www.suicidepreventionlifeline.org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600200" y="685800"/>
            <a:ext cx="6324600" cy="5367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Incorporate supports proactively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(regular/scheduled check-ins, appointments, etc)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Ask patient to provide summaries regarding assessment of self &amp; planning strategies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700" dirty="0" smtClean="0"/>
              <a:t>Role-Play engaging in coping strategies and safety planning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Utilize patient identified coping strategies and work collaboratively to design implementation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85800" y="12192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7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j-ea"/>
                <a:cs typeface="+mj-cs"/>
              </a:rPr>
              <a:t>Thank </a:t>
            </a:r>
            <a:r>
              <a:rPr kumimoji="0" lang="en-US" sz="17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ea typeface="+mj-ea"/>
                <a:cs typeface="+mj-cs"/>
              </a:rPr>
              <a:t>You</a:t>
            </a:r>
            <a:endParaRPr kumimoji="0" lang="en-US" sz="176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914400" y="2438400"/>
            <a:ext cx="7467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Gina.Signoracci@va.gov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://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www.mirecc.va.gov/visn19.asp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28600"/>
            <a:ext cx="7467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304800" y="1295400"/>
            <a:ext cx="4040188" cy="732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 Injury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572000" y="1295400"/>
            <a:ext cx="4270375" cy="7315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Traumatic Brain Injury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304800" y="2057400"/>
            <a:ext cx="4041648" cy="3818404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dirty="0" smtClean="0"/>
              <a:t>   Traumatic damage to any part of the head.  The trauma may be </a:t>
            </a:r>
            <a:r>
              <a:rPr lang="en-US" dirty="0" err="1" smtClean="0"/>
              <a:t>extracranial</a:t>
            </a:r>
            <a:r>
              <a:rPr lang="en-US" dirty="0" smtClean="0"/>
              <a:t> or involve the cranium.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800600" y="2057400"/>
            <a:ext cx="4038600" cy="382219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Damage to the brain triggered by externally acting forces.  (Direct penetration, dynamic forces, or sustained forces, etc.)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Definitions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Traumatic Brain Injury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bolt or jolt to the head or a penetrating head injury that disrupts the function of the brain.  Not all blows or jolts to the head result in a TBI. The severity of such an injury may range from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“mild”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(a brief change in mental status or consciousness)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/>
              <a:t>to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“severe”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(an extended period of unconsciousness or amnesia)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after the injury.  A TBI can result in short- or long- term problems with independent function.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3962400" y="6324600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charset="0"/>
              </a:rPr>
              <a:t>CDC 2005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The Scope of the Problem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91000" y="1295400"/>
            <a:ext cx="4267200" cy="434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1.4 million injuries per year (approximately 200 per 100,000 persons per year)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Vast majority ~80%, are graded as mild, with 100% survival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~10% are moderate, with 93% survival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~10% are severe, with only 42% survival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1000" y="2133600"/>
            <a:ext cx="4033838" cy="257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228600"/>
            <a:ext cx="6324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Bimodal Distribution and </a:t>
            </a:r>
            <a:b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Highest Risk Age</a:t>
            </a:r>
            <a:endParaRPr lang="en-US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" name="Picture 5" descr="MPj040694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676400"/>
            <a:ext cx="236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838200" y="1981200"/>
            <a:ext cx="3810000" cy="25146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Ages: 15 - 24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Ages: 65 - 75</a:t>
            </a:r>
          </a:p>
          <a:p>
            <a:pPr marL="13716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62000" y="4191000"/>
            <a:ext cx="419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solidFill>
                  <a:schemeClr val="tx1"/>
                </a:solidFill>
                <a:latin typeface="Times New Roman" pitchFamily="18" charset="0"/>
              </a:rPr>
              <a:t>Elderly adults – higher mortality rates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TBI and Gender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52600" y="1371600"/>
            <a:ext cx="586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Traumatic </a:t>
            </a:r>
            <a:r>
              <a:rPr lang="en-US" sz="2800" dirty="0" smtClean="0"/>
              <a:t>brain injury is more than twice as likely in males than in females </a:t>
            </a:r>
          </a:p>
        </p:txBody>
      </p:sp>
      <p:pic>
        <p:nvPicPr>
          <p:cNvPr id="12" name="Picture 4" descr="MCj043161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276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400800"/>
            <a:ext cx="4876800" cy="457200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http://consensus.nih.gov/1998/1998TraumaticBrainInjury109html.htm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304800"/>
            <a:ext cx="5221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Leading Causes of TBI</a:t>
            </a:r>
            <a:endParaRPr lang="en-US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295400"/>
            <a:ext cx="5181600" cy="34290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Falls (28%)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Motor Vehicle – Traffic Crashes (20%)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Assaults (11%)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Langolis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al. 2004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Blasts are the leading cause of TBI for active duty military personnel in war zones DVBIC 2005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4" descr="MCj03907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962400"/>
            <a:ext cx="21717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200400" y="6400800"/>
            <a:ext cx="26560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charset="0"/>
              </a:rPr>
              <a:t>http://www.cdc.gov/ncipc/tbi/TBI.htm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000000"/>
      </a:lt1>
      <a:dk2>
        <a:srgbClr val="ECF1F8"/>
      </a:dk2>
      <a:lt2>
        <a:srgbClr val="ECF1F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1160</Words>
  <Application>Microsoft Office PowerPoint</Application>
  <PresentationFormat>On-screen Show (4:3)</PresentationFormat>
  <Paragraphs>315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  <vt:lpstr>Overview</vt:lpstr>
    </vt:vector>
  </TitlesOfParts>
  <Company>Department of Veterans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D Devore</dc:creator>
  <cp:lastModifiedBy>vhadenolsonj</cp:lastModifiedBy>
  <cp:revision>66</cp:revision>
  <dcterms:created xsi:type="dcterms:W3CDTF">2009-07-30T17:22:18Z</dcterms:created>
  <dcterms:modified xsi:type="dcterms:W3CDTF">2011-05-02T22:14:46Z</dcterms:modified>
</cp:coreProperties>
</file>