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28"/>
  </p:notesMasterIdLst>
  <p:handoutMasterIdLst>
    <p:handoutMasterId r:id="rId29"/>
  </p:handoutMasterIdLst>
  <p:sldIdLst>
    <p:sldId id="256" r:id="rId2"/>
    <p:sldId id="257" r:id="rId3"/>
    <p:sldId id="258" r:id="rId4"/>
    <p:sldId id="268" r:id="rId5"/>
    <p:sldId id="259" r:id="rId6"/>
    <p:sldId id="282" r:id="rId7"/>
    <p:sldId id="274" r:id="rId8"/>
    <p:sldId id="260" r:id="rId9"/>
    <p:sldId id="269" r:id="rId10"/>
    <p:sldId id="275" r:id="rId11"/>
    <p:sldId id="264" r:id="rId12"/>
    <p:sldId id="276" r:id="rId13"/>
    <p:sldId id="283" r:id="rId14"/>
    <p:sldId id="285" r:id="rId15"/>
    <p:sldId id="261" r:id="rId16"/>
    <p:sldId id="262" r:id="rId17"/>
    <p:sldId id="270" r:id="rId18"/>
    <p:sldId id="265" r:id="rId19"/>
    <p:sldId id="278" r:id="rId20"/>
    <p:sldId id="266" r:id="rId21"/>
    <p:sldId id="279" r:id="rId22"/>
    <p:sldId id="271" r:id="rId23"/>
    <p:sldId id="267" r:id="rId24"/>
    <p:sldId id="277" r:id="rId25"/>
    <p:sldId id="284" r:id="rId26"/>
    <p:sldId id="281" r:id="rId2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hawnydundom" initials="v"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2" autoAdjust="0"/>
    <p:restoredTop sz="92881" autoAdjust="0"/>
  </p:normalViewPr>
  <p:slideViewPr>
    <p:cSldViewPr>
      <p:cViewPr varScale="1">
        <p:scale>
          <a:sx n="94" d="100"/>
          <a:sy n="94" d="100"/>
        </p:scale>
        <p:origin x="-888" y="-24"/>
      </p:cViewPr>
      <p:guideLst>
        <p:guide orient="horz" pos="2160"/>
        <p:guide pos="4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1836" y="-96"/>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defRPr sz="1200" smtClean="0">
                <a:latin typeface="Times New Roman" pitchFamily="18" charset="0"/>
              </a:defRPr>
            </a:lvl1pPr>
          </a:lstStyle>
          <a:p>
            <a:pPr>
              <a:defRPr/>
            </a:pPr>
            <a:endParaRPr lang="en-US"/>
          </a:p>
        </p:txBody>
      </p:sp>
      <p:sp>
        <p:nvSpPr>
          <p:cNvPr id="20483" name="Rectangle 3"/>
          <p:cNvSpPr>
            <a:spLocks noGrp="1" noChangeArrowheads="1"/>
          </p:cNvSpPr>
          <p:nvPr>
            <p:ph type="dt" sz="quarter" idx="1"/>
          </p:nvPr>
        </p:nvSpPr>
        <p:spPr bwMode="auto">
          <a:xfrm>
            <a:off x="388620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a:defRPr sz="1200" smtClean="0">
                <a:latin typeface="Times New Roman" pitchFamily="18" charset="0"/>
              </a:defRPr>
            </a:lvl1pPr>
          </a:lstStyle>
          <a:p>
            <a:pPr>
              <a:defRPr/>
            </a:pPr>
            <a:endParaRPr lang="en-US"/>
          </a:p>
        </p:txBody>
      </p:sp>
      <p:sp>
        <p:nvSpPr>
          <p:cNvPr id="20484" name="Rectangle 4"/>
          <p:cNvSpPr>
            <a:spLocks noGrp="1" noChangeArrowheads="1"/>
          </p:cNvSpPr>
          <p:nvPr>
            <p:ph type="ftr" sz="quarter" idx="2"/>
          </p:nvPr>
        </p:nvSpPr>
        <p:spPr bwMode="auto">
          <a:xfrm>
            <a:off x="0" y="86868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defRPr sz="1200" smtClean="0">
                <a:latin typeface="Times New Roman" pitchFamily="18" charset="0"/>
              </a:defRPr>
            </a:lvl1pPr>
          </a:lstStyle>
          <a:p>
            <a:pPr>
              <a:defRPr/>
            </a:pPr>
            <a:endParaRPr lang="en-US"/>
          </a:p>
        </p:txBody>
      </p:sp>
      <p:sp>
        <p:nvSpPr>
          <p:cNvPr id="20485" name="Rectangle 5"/>
          <p:cNvSpPr>
            <a:spLocks noGrp="1" noChangeArrowheads="1"/>
          </p:cNvSpPr>
          <p:nvPr>
            <p:ph type="sldNum" sz="quarter" idx="3"/>
          </p:nvPr>
        </p:nvSpPr>
        <p:spPr bwMode="auto">
          <a:xfrm>
            <a:off x="3886200" y="86868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a:defRPr sz="1200" smtClean="0">
                <a:latin typeface="Times New Roman" pitchFamily="18" charset="0"/>
              </a:defRPr>
            </a:lvl1pPr>
          </a:lstStyle>
          <a:p>
            <a:pPr>
              <a:defRPr/>
            </a:pPr>
            <a:fld id="{3D07964E-D407-4D8C-85E3-72DBC63D6DDD}" type="slidenum">
              <a:rPr lang="en-US"/>
              <a:pPr>
                <a:defRPr/>
              </a:pPr>
              <a:t>‹#›</a:t>
            </a:fld>
            <a:endParaRPr lang="en-US"/>
          </a:p>
        </p:txBody>
      </p:sp>
    </p:spTree>
    <p:extLst>
      <p:ext uri="{BB962C8B-B14F-4D97-AF65-F5344CB8AC3E}">
        <p14:creationId xmlns:p14="http://schemas.microsoft.com/office/powerpoint/2010/main" val="6250401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defRPr sz="1200" smtClean="0">
                <a:latin typeface="Times New Roman" pitchFamily="18" charset="0"/>
              </a:defRPr>
            </a:lvl1pPr>
          </a:lstStyle>
          <a:p>
            <a:pPr>
              <a:defRPr/>
            </a:pPr>
            <a:endParaRPr lang="en-US"/>
          </a:p>
        </p:txBody>
      </p:sp>
      <p:sp>
        <p:nvSpPr>
          <p:cNvPr id="1945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lvl1pPr algn="r">
              <a:defRPr sz="1200" smtClean="0">
                <a:latin typeface="Times New Roman" pitchFamily="18"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defRPr sz="1200" smtClean="0">
                <a:latin typeface="Times New Roman" pitchFamily="18"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12700" cap="sq">
            <a:noFill/>
            <a:miter lim="800000"/>
            <a:headEnd type="none" w="sm" len="sm"/>
            <a:tailEnd type="none" w="sm" len="sm"/>
          </a:ln>
          <a:effectLst/>
        </p:spPr>
        <p:txBody>
          <a:bodyPr vert="horz" wrap="square" lIns="91440" tIns="45720" rIns="91440" bIns="45720" numCol="1" anchor="b" anchorCtr="0" compatLnSpc="1">
            <a:prstTxWarp prst="textNoShape">
              <a:avLst/>
            </a:prstTxWarp>
          </a:bodyPr>
          <a:lstStyle>
            <a:lvl1pPr algn="r">
              <a:defRPr sz="1200" smtClean="0">
                <a:latin typeface="Times New Roman" pitchFamily="18" charset="0"/>
              </a:defRPr>
            </a:lvl1pPr>
          </a:lstStyle>
          <a:p>
            <a:pPr>
              <a:defRPr/>
            </a:pPr>
            <a:fld id="{8C847D64-D573-43FE-A621-D954866F21ED}" type="slidenum">
              <a:rPr lang="en-US"/>
              <a:pPr>
                <a:defRPr/>
              </a:pPr>
              <a:t>‹#›</a:t>
            </a:fld>
            <a:endParaRPr lang="en-US"/>
          </a:p>
        </p:txBody>
      </p:sp>
    </p:spTree>
    <p:extLst>
      <p:ext uri="{BB962C8B-B14F-4D97-AF65-F5344CB8AC3E}">
        <p14:creationId xmlns:p14="http://schemas.microsoft.com/office/powerpoint/2010/main" val="12023712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w="9525"/>
        </p:spPr>
        <p:txBody>
          <a:bodyPr/>
          <a:lstStyle/>
          <a:p>
            <a:endParaRPr lang="en-US" dirty="0" smtClean="0"/>
          </a:p>
        </p:txBody>
      </p:sp>
      <p:sp>
        <p:nvSpPr>
          <p:cNvPr id="20484" name="Slide Number Placeholder 3"/>
          <p:cNvSpPr>
            <a:spLocks noGrp="1"/>
          </p:cNvSpPr>
          <p:nvPr>
            <p:ph type="sldNum" sz="quarter" idx="5"/>
          </p:nvPr>
        </p:nvSpPr>
        <p:spPr>
          <a:noFill/>
        </p:spPr>
        <p:txBody>
          <a:bodyPr/>
          <a:lstStyle/>
          <a:p>
            <a:fld id="{D3B306AF-8BA0-45C0-A8FE-06A38B9D31D3}" type="slidenum">
              <a:rPr lang="en-US"/>
              <a:pPr/>
              <a:t>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847D64-D573-43FE-A621-D954866F21ED}" type="slidenum">
              <a:rPr lang="en-US" smtClean="0"/>
              <a:pPr>
                <a:defRPr/>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CIH Color Logo with Transparent Background"/>
          <p:cNvPicPr>
            <a:picLocks noChangeAspect="1" noChangeArrowheads="1"/>
          </p:cNvPicPr>
          <p:nvPr userDrawn="1"/>
        </p:nvPicPr>
        <p:blipFill>
          <a:blip r:embed="rId2" cstate="print"/>
          <a:srcRect/>
          <a:stretch>
            <a:fillRect/>
          </a:stretch>
        </p:blipFill>
        <p:spPr bwMode="auto">
          <a:xfrm>
            <a:off x="6767513" y="5976938"/>
            <a:ext cx="2151062" cy="741362"/>
          </a:xfrm>
          <a:prstGeom prst="rect">
            <a:avLst/>
          </a:prstGeom>
          <a:noFill/>
          <a:ln w="9525">
            <a:noFill/>
            <a:miter lim="800000"/>
            <a:headEnd/>
            <a:tailEnd/>
          </a:ln>
        </p:spPr>
      </p:pic>
      <p:sp>
        <p:nvSpPr>
          <p:cNvPr id="35842" name="Rectangle 2"/>
          <p:cNvSpPr>
            <a:spLocks noGrp="1" noChangeArrowheads="1"/>
          </p:cNvSpPr>
          <p:nvPr>
            <p:ph type="ctrTitle" sz="quarter"/>
          </p:nvPr>
        </p:nvSpPr>
        <p:spPr>
          <a:xfrm>
            <a:off x="685800" y="1676400"/>
            <a:ext cx="7772400" cy="1828800"/>
          </a:xfrm>
        </p:spPr>
        <p:txBody>
          <a:bodyPr/>
          <a:lstStyle>
            <a:lvl1pPr>
              <a:defRPr/>
            </a:lvl1pPr>
          </a:lstStyle>
          <a:p>
            <a:r>
              <a:rPr lang="en-US"/>
              <a:t>Click to edit Master title style</a:t>
            </a:r>
          </a:p>
        </p:txBody>
      </p:sp>
      <p:sp>
        <p:nvSpPr>
          <p:cNvPr id="35843"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 name="Rectangle 4"/>
          <p:cNvSpPr>
            <a:spLocks noGrp="1" noChangeArrowheads="1"/>
          </p:cNvSpPr>
          <p:nvPr>
            <p:ph type="dt" sz="quarter" idx="10"/>
          </p:nvPr>
        </p:nvSpPr>
        <p:spPr/>
        <p:txBody>
          <a:bodyPr/>
          <a:lstStyle>
            <a:lvl1pPr>
              <a:defRPr smtClean="0"/>
            </a:lvl1pPr>
          </a:lstStyle>
          <a:p>
            <a:pPr>
              <a:defRPr/>
            </a:pPr>
            <a:endParaRPr 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p>
        </p:txBody>
      </p:sp>
      <p:sp>
        <p:nvSpPr>
          <p:cNvPr id="7" name="Rectangle 6"/>
          <p:cNvSpPr>
            <a:spLocks noGrp="1" noChangeArrowheads="1"/>
          </p:cNvSpPr>
          <p:nvPr>
            <p:ph type="sldNum" sz="quarter" idx="12"/>
          </p:nvPr>
        </p:nvSpPr>
        <p:spPr/>
        <p:txBody>
          <a:bodyPr/>
          <a:lstStyle>
            <a:lvl1pPr>
              <a:defRPr smtClean="0"/>
            </a:lvl1pPr>
          </a:lstStyle>
          <a:p>
            <a:pPr>
              <a:defRPr/>
            </a:pPr>
            <a:fld id="{B57D0C8C-883D-4D76-9AA2-724385A5784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7E976D-FAD9-4681-982D-B4AFC0793E5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EC4E52-03C5-46AB-A811-2F8677935A3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CE92553-9AF1-42BC-BC22-0E8DE15A171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2AA29F2-81BC-4178-8F09-602AFC4C79D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5A9D52-5F61-46C0-9393-27740E607AF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77D097D-6B07-4FA9-9D88-5E8BA13626F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31D442A-EA80-4047-A044-95A8D0719B0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237EC68-5B18-4231-AF1D-56C5EFD794E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BC58F80-D70C-48DB-B176-C291EE57DB5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733DA7C-044F-4153-8B84-6B7C5ED3768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4819"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482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effectLst>
                  <a:outerShdw blurRad="38100" dist="38100" dir="2700000" algn="tl">
                    <a:srgbClr val="000000"/>
                  </a:outerShdw>
                </a:effectLst>
                <a:latin typeface="Arial" charset="0"/>
              </a:defRPr>
            </a:lvl1pPr>
          </a:lstStyle>
          <a:p>
            <a:pPr>
              <a:defRPr/>
            </a:pPr>
            <a:endParaRPr lang="en-US"/>
          </a:p>
        </p:txBody>
      </p:sp>
      <p:sp>
        <p:nvSpPr>
          <p:cNvPr id="3482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smtClean="0">
                <a:effectLst>
                  <a:outerShdw blurRad="38100" dist="38100" dir="2700000" algn="tl">
                    <a:srgbClr val="000000"/>
                  </a:outerShdw>
                </a:effectLst>
                <a:latin typeface="Arial" charset="0"/>
              </a:defRPr>
            </a:lvl1pPr>
          </a:lstStyle>
          <a:p>
            <a:pPr>
              <a:defRPr/>
            </a:pPr>
            <a:endParaRPr lang="en-US"/>
          </a:p>
        </p:txBody>
      </p:sp>
      <p:sp>
        <p:nvSpPr>
          <p:cNvPr id="3482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smtClean="0">
                <a:effectLst>
                  <a:outerShdw blurRad="38100" dist="38100" dir="2700000" algn="tl">
                    <a:srgbClr val="000000"/>
                  </a:outerShdw>
                </a:effectLst>
                <a:latin typeface="Arial" charset="0"/>
              </a:defRPr>
            </a:lvl1pPr>
          </a:lstStyle>
          <a:p>
            <a:pPr>
              <a:defRPr/>
            </a:pPr>
            <a:fld id="{48310E72-E645-4295-A1D9-E9763C182290}" type="slidenum">
              <a:rPr lang="en-US"/>
              <a:pPr>
                <a:defRPr/>
              </a:pPr>
              <a:t>‹#›</a:t>
            </a:fld>
            <a:endParaRPr lang="en-US"/>
          </a:p>
        </p:txBody>
      </p:sp>
      <p:pic>
        <p:nvPicPr>
          <p:cNvPr id="1031" name="Picture 10" descr="CIH Color Logo with Transparent Background"/>
          <p:cNvPicPr>
            <a:picLocks noChangeAspect="1" noChangeArrowheads="1"/>
          </p:cNvPicPr>
          <p:nvPr userDrawn="1"/>
        </p:nvPicPr>
        <p:blipFill>
          <a:blip r:embed="rId14" cstate="print"/>
          <a:srcRect/>
          <a:stretch>
            <a:fillRect/>
          </a:stretch>
        </p:blipFill>
        <p:spPr bwMode="auto">
          <a:xfrm>
            <a:off x="7451725" y="6286500"/>
            <a:ext cx="1250950" cy="43180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675"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5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65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vaww.visn2.portal.va.gov/sites/natl/cih/VISN%202%20CCC%20Provider%20List/Forms/AllItems.asp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vaww.carecoordination.va.gov/general-telehealth/telementa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vaww4.va.gov/pcmhi/" TargetMode="External"/><Relationship Id="rId2" Type="http://schemas.openxmlformats.org/officeDocument/2006/relationships/hyperlink" Target="https://vaww.visn2.portal.va.gov/sites/natl/cih/default.asp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p:txBody>
          <a:bodyPr/>
          <a:lstStyle/>
          <a:p>
            <a:pPr eaLnBrk="1" hangingPunct="1">
              <a:defRPr/>
            </a:pPr>
            <a:r>
              <a:rPr lang="en-US" sz="4000" dirty="0" smtClean="0"/>
              <a:t>Service Agreements: How to Develop, How to Utilize </a:t>
            </a:r>
          </a:p>
        </p:txBody>
      </p:sp>
      <p:sp>
        <p:nvSpPr>
          <p:cNvPr id="4101" name="Rectangle 5"/>
          <p:cNvSpPr>
            <a:spLocks noGrp="1" noChangeArrowheads="1"/>
          </p:cNvSpPr>
          <p:nvPr>
            <p:ph type="subTitle" idx="1"/>
          </p:nvPr>
        </p:nvSpPr>
        <p:spPr/>
        <p:txBody>
          <a:bodyPr/>
          <a:lstStyle/>
          <a:p>
            <a:pPr eaLnBrk="1" hangingPunct="1">
              <a:defRPr/>
            </a:pPr>
            <a:r>
              <a:rPr lang="en-US" sz="2800" dirty="0" smtClean="0"/>
              <a:t>Katherine M. Dollar, PhD and </a:t>
            </a:r>
          </a:p>
          <a:p>
            <a:pPr eaLnBrk="1" hangingPunct="1">
              <a:defRPr/>
            </a:pPr>
            <a:r>
              <a:rPr lang="en-US" sz="2800" dirty="0" smtClean="0"/>
              <a:t>Margaret Dundon, PhD </a:t>
            </a:r>
          </a:p>
          <a:p>
            <a:pPr eaLnBrk="1" hangingPunct="1">
              <a:defRPr/>
            </a:pPr>
            <a:r>
              <a:rPr lang="en-US" sz="2800" dirty="0" smtClean="0"/>
              <a:t>Center for Integrated Healthcare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Functions </a:t>
            </a:r>
            <a:r>
              <a:rPr lang="en-US" sz="2400" dirty="0" smtClean="0"/>
              <a:t>(cont.)</a:t>
            </a:r>
            <a:endParaRPr lang="en-US" sz="2400" dirty="0"/>
          </a:p>
        </p:txBody>
      </p:sp>
      <p:sp>
        <p:nvSpPr>
          <p:cNvPr id="3" name="Content Placeholder 2"/>
          <p:cNvSpPr>
            <a:spLocks noGrp="1"/>
          </p:cNvSpPr>
          <p:nvPr>
            <p:ph idx="1"/>
          </p:nvPr>
        </p:nvSpPr>
        <p:spPr/>
        <p:txBody>
          <a:bodyPr/>
          <a:lstStyle/>
          <a:p>
            <a:pPr eaLnBrk="1" hangingPunct="1">
              <a:defRPr/>
            </a:pPr>
            <a:r>
              <a:rPr lang="en-US" sz="2800" dirty="0" smtClean="0"/>
              <a:t>Describes levels of care and which Veterans are appropriate for which level of care</a:t>
            </a:r>
          </a:p>
          <a:p>
            <a:pPr eaLnBrk="1" hangingPunct="1">
              <a:defRPr/>
            </a:pPr>
            <a:r>
              <a:rPr lang="en-US" sz="2800" dirty="0" smtClean="0"/>
              <a:t>Describes what MH services are available, provided by whom, and how to refer patients to these services</a:t>
            </a:r>
          </a:p>
          <a:p>
            <a:pPr eaLnBrk="1" hangingPunct="1">
              <a:defRPr/>
            </a:pPr>
            <a:r>
              <a:rPr lang="en-US" sz="2800" dirty="0" smtClean="0"/>
              <a:t>Describes criteria for return from specialty MH services to PC   </a:t>
            </a:r>
          </a:p>
          <a:p>
            <a:pPr>
              <a:buNone/>
            </a:pPr>
            <a:endParaRPr lang="en-US" dirty="0"/>
          </a:p>
        </p:txBody>
      </p:sp>
      <p:pic>
        <p:nvPicPr>
          <p:cNvPr id="3075" name="Picture 3" descr="C:\Documents and Settings\vhawnydollak\Local Settings\Temporary Internet Files\Content.IE5\LFSTIHO6\MC900439612[1].png"/>
          <p:cNvPicPr>
            <a:picLocks noChangeAspect="1" noChangeArrowheads="1"/>
          </p:cNvPicPr>
          <p:nvPr/>
        </p:nvPicPr>
        <p:blipFill>
          <a:blip r:embed="rId2" cstate="print"/>
          <a:srcRect/>
          <a:stretch>
            <a:fillRect/>
          </a:stretch>
        </p:blipFill>
        <p:spPr bwMode="auto">
          <a:xfrm>
            <a:off x="1979712" y="5085184"/>
            <a:ext cx="4428492" cy="2391544"/>
          </a:xfrm>
          <a:prstGeom prst="rect">
            <a:avLst/>
          </a:prstGeom>
          <a:noFill/>
        </p:spPr>
      </p:pic>
      <p:sp>
        <p:nvSpPr>
          <p:cNvPr id="5" name="Slide Number Placeholder 4"/>
          <p:cNvSpPr>
            <a:spLocks noGrp="1"/>
          </p:cNvSpPr>
          <p:nvPr>
            <p:ph type="sldNum" sz="quarter" idx="12"/>
          </p:nvPr>
        </p:nvSpPr>
        <p:spPr/>
        <p:txBody>
          <a:bodyPr/>
          <a:lstStyle/>
          <a:p>
            <a:pPr>
              <a:defRPr/>
            </a:pPr>
            <a:fld id="{3CE92553-9AF1-42BC-BC22-0E8DE15A171B}" type="slidenum">
              <a:rPr lang="en-US" smtClean="0"/>
              <a:pPr>
                <a:defRPr/>
              </a:pPr>
              <a:t>10</a:t>
            </a:fld>
            <a:endParaRPr lang="en-US"/>
          </a:p>
        </p:txBody>
      </p:sp>
      <p:sp>
        <p:nvSpPr>
          <p:cNvPr id="7" name="TextBox 6"/>
          <p:cNvSpPr txBox="1"/>
          <p:nvPr/>
        </p:nvSpPr>
        <p:spPr>
          <a:xfrm>
            <a:off x="3707904" y="4797152"/>
            <a:ext cx="4716524" cy="338554"/>
          </a:xfrm>
          <a:prstGeom prst="rect">
            <a:avLst/>
          </a:prstGeom>
          <a:noFill/>
        </p:spPr>
        <p:txBody>
          <a:bodyPr wrap="square" rtlCol="0">
            <a:spAutoFit/>
          </a:bodyPr>
          <a:lstStyle/>
          <a:p>
            <a:r>
              <a:rPr lang="en-US" sz="1600" dirty="0" smtClean="0"/>
              <a:t>(</a:t>
            </a:r>
            <a:r>
              <a:rPr lang="en-US" sz="1600" dirty="0" err="1" smtClean="0"/>
              <a:t>Iacobelli</a:t>
            </a:r>
            <a:r>
              <a:rPr lang="en-US" sz="1600" dirty="0" smtClean="0"/>
              <a:t>, &amp; Lawrence, 1991; </a:t>
            </a:r>
            <a:r>
              <a:rPr lang="en-US" sz="1600" dirty="0" err="1" smtClean="0"/>
              <a:t>Karten</a:t>
            </a:r>
            <a:r>
              <a:rPr lang="en-US" sz="1600" dirty="0" smtClean="0"/>
              <a:t>, 2008)</a:t>
            </a:r>
            <a:endParaRPr lang="en-US"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800" y="260350"/>
            <a:ext cx="8229600" cy="1371600"/>
          </a:xfrm>
        </p:spPr>
        <p:txBody>
          <a:bodyPr/>
          <a:lstStyle/>
          <a:p>
            <a:pPr eaLnBrk="1" hangingPunct="1">
              <a:defRPr/>
            </a:pPr>
            <a:r>
              <a:rPr lang="en-US" sz="4000" dirty="0" smtClean="0"/>
              <a:t>VISN 2 PC-MH Service Agreement</a:t>
            </a:r>
          </a:p>
        </p:txBody>
      </p:sp>
      <p:sp>
        <p:nvSpPr>
          <p:cNvPr id="3" name="Content Placeholder 2"/>
          <p:cNvSpPr>
            <a:spLocks noGrp="1"/>
          </p:cNvSpPr>
          <p:nvPr>
            <p:ph idx="1"/>
          </p:nvPr>
        </p:nvSpPr>
        <p:spPr>
          <a:xfrm>
            <a:off x="468313" y="1628775"/>
            <a:ext cx="8229600" cy="4114800"/>
          </a:xfrm>
        </p:spPr>
        <p:txBody>
          <a:bodyPr/>
          <a:lstStyle/>
          <a:p>
            <a:pPr eaLnBrk="1" hangingPunct="1">
              <a:defRPr/>
            </a:pPr>
            <a:r>
              <a:rPr lang="en-US" sz="2000" dirty="0" smtClean="0"/>
              <a:t>Utilizing the stepped-care approach, there are several options for the treatment of mental health symptoms, ranging from least intensive and restrictive to highly intensive specialty services. Each level is further detailed below in individual sections.</a:t>
            </a:r>
          </a:p>
          <a:p>
            <a:pPr eaLnBrk="1" hangingPunct="1">
              <a:buNone/>
              <a:defRPr/>
            </a:pPr>
            <a:endParaRPr lang="en-US" sz="2000" dirty="0" smtClean="0"/>
          </a:p>
          <a:p>
            <a:pPr eaLnBrk="1" hangingPunct="1">
              <a:buNone/>
              <a:defRPr/>
            </a:pPr>
            <a:r>
              <a:rPr lang="en-US" sz="2000" b="1" u="sng" dirty="0" smtClean="0"/>
              <a:t>Level 1:</a:t>
            </a:r>
            <a:r>
              <a:rPr lang="en-US" sz="2000" dirty="0" smtClean="0"/>
              <a:t> Primary care provider with as needed (curbside) consultation from a psychiatric prescriber or the CCC BHP either in-person, via telephone, or though chart review consult process. </a:t>
            </a:r>
          </a:p>
          <a:p>
            <a:pPr eaLnBrk="1" hangingPunct="1">
              <a:buNone/>
              <a:defRPr/>
            </a:pPr>
            <a:endParaRPr lang="en-US" sz="2000" dirty="0" smtClean="0"/>
          </a:p>
          <a:p>
            <a:pPr eaLnBrk="1" hangingPunct="1">
              <a:buNone/>
              <a:defRPr/>
            </a:pPr>
            <a:r>
              <a:rPr lang="en-US" sz="2000" b="1" u="sng" dirty="0" smtClean="0"/>
              <a:t>Level 2:</a:t>
            </a:r>
            <a:r>
              <a:rPr lang="en-US" sz="2000" dirty="0" smtClean="0"/>
              <a:t> Co-located, Collaborative Care Behavioral Health Provider (CCC BHP): Typically a non-prescriber (social worker or psychologist) embedded within primary care clinics in collaboration with PC team. Listing of CCC BHPs for VISN 2 can be found at: </a:t>
            </a:r>
            <a:r>
              <a:rPr lang="en-US" sz="2000" u="sng" dirty="0" smtClean="0">
                <a:hlinkClick r:id="rId2"/>
              </a:rPr>
              <a:t>Listing of VISN 2 CCC BHPs</a:t>
            </a:r>
            <a:r>
              <a:rPr lang="en-US" sz="2000" dirty="0" smtClean="0"/>
              <a:t>.</a:t>
            </a:r>
          </a:p>
          <a:p>
            <a:pPr eaLnBrk="1" hangingPunct="1">
              <a:defRPr/>
            </a:pPr>
            <a:endParaRPr lang="en-US" dirty="0" smtClean="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Stepped Care</a:t>
            </a:r>
            <a:endParaRPr lang="en-US" dirty="0"/>
          </a:p>
        </p:txBody>
      </p:sp>
      <p:sp>
        <p:nvSpPr>
          <p:cNvPr id="3" name="Content Placeholder 2"/>
          <p:cNvSpPr>
            <a:spLocks noGrp="1"/>
          </p:cNvSpPr>
          <p:nvPr>
            <p:ph idx="1"/>
          </p:nvPr>
        </p:nvSpPr>
        <p:spPr/>
        <p:txBody>
          <a:bodyPr/>
          <a:lstStyle/>
          <a:p>
            <a:pPr eaLnBrk="1" hangingPunct="1">
              <a:buNone/>
              <a:defRPr/>
            </a:pPr>
            <a:r>
              <a:rPr lang="en-US" sz="2000" b="1" u="sng" dirty="0" smtClean="0"/>
              <a:t>Level 3:</a:t>
            </a:r>
            <a:r>
              <a:rPr lang="en-US" sz="2000" dirty="0" smtClean="0"/>
              <a:t> Veteran appointment with a psychiatric prescriber in the primary care environment, in person or via telemedicine. (</a:t>
            </a:r>
            <a:r>
              <a:rPr lang="en-US" sz="2000" dirty="0" err="1" smtClean="0"/>
              <a:t>Telemental</a:t>
            </a:r>
            <a:r>
              <a:rPr lang="en-US" sz="2000" dirty="0" smtClean="0"/>
              <a:t> Health is defined as the use of telecommunications technology to provide mental health services to individuals.  Link to TMH site: </a:t>
            </a:r>
            <a:r>
              <a:rPr lang="en-US" sz="2000" u="sng" dirty="0" smtClean="0">
                <a:hlinkClick r:id="rId2"/>
              </a:rPr>
              <a:t>http://vaww.carecoordination.va.gov/general-telehealth/telemental/</a:t>
            </a:r>
            <a:r>
              <a:rPr lang="en-US" sz="2000" dirty="0" smtClean="0"/>
              <a:t>).</a:t>
            </a:r>
          </a:p>
          <a:p>
            <a:pPr eaLnBrk="1" hangingPunct="1">
              <a:buNone/>
              <a:defRPr/>
            </a:pPr>
            <a:endParaRPr lang="en-US" sz="2000" dirty="0" smtClean="0"/>
          </a:p>
          <a:p>
            <a:pPr eaLnBrk="1" hangingPunct="1">
              <a:buNone/>
              <a:defRPr/>
            </a:pPr>
            <a:r>
              <a:rPr lang="en-US" sz="2000" b="1" u="sng" dirty="0" smtClean="0"/>
              <a:t>Level 4:</a:t>
            </a:r>
            <a:r>
              <a:rPr lang="en-US" sz="2000" dirty="0" smtClean="0"/>
              <a:t> Intensive specialty care (e.g., mental health providers within specialty behavioral health services).</a:t>
            </a:r>
          </a:p>
          <a:p>
            <a:endParaRPr lang="en-US" dirty="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to Develop Written Service Agreements </a:t>
            </a:r>
            <a:br>
              <a:rPr lang="en-US" dirty="0" smtClean="0"/>
            </a:br>
            <a:r>
              <a:rPr lang="en-US" sz="2000" dirty="0" smtClean="0"/>
              <a:t>(From Schiller, Miller-Kovach, &amp; Miller, 1994)</a:t>
            </a:r>
            <a:endParaRPr lang="en-US" sz="2000" dirty="0"/>
          </a:p>
        </p:txBody>
      </p:sp>
      <p:sp>
        <p:nvSpPr>
          <p:cNvPr id="3" name="Content Placeholder 2"/>
          <p:cNvSpPr>
            <a:spLocks noGrp="1"/>
          </p:cNvSpPr>
          <p:nvPr>
            <p:ph idx="1"/>
          </p:nvPr>
        </p:nvSpPr>
        <p:spPr/>
        <p:txBody>
          <a:bodyPr/>
          <a:lstStyle/>
          <a:p>
            <a:pPr marL="514350" indent="-514350">
              <a:buFont typeface="+mj-lt"/>
              <a:buAutoNum type="arabicPeriod"/>
            </a:pPr>
            <a:r>
              <a:rPr lang="en-US" sz="2800" dirty="0" smtClean="0"/>
              <a:t>Identify the internal customers</a:t>
            </a:r>
          </a:p>
          <a:p>
            <a:pPr marL="514350" indent="-514350">
              <a:buFont typeface="+mj-lt"/>
              <a:buAutoNum type="arabicPeriod"/>
            </a:pPr>
            <a:r>
              <a:rPr lang="en-US" sz="2800" dirty="0" smtClean="0"/>
              <a:t>Meet with the customers, identify wants and needs</a:t>
            </a:r>
          </a:p>
          <a:p>
            <a:pPr marL="514350" indent="-514350">
              <a:buFont typeface="+mj-lt"/>
              <a:buAutoNum type="arabicPeriod"/>
            </a:pPr>
            <a:r>
              <a:rPr lang="en-US" sz="2800" dirty="0" smtClean="0"/>
              <a:t>Develop a consensus</a:t>
            </a:r>
          </a:p>
          <a:p>
            <a:pPr marL="514350" indent="-514350">
              <a:buFont typeface="+mj-lt"/>
              <a:buAutoNum type="arabicPeriod"/>
            </a:pPr>
            <a:r>
              <a:rPr lang="en-US" sz="2800" dirty="0" smtClean="0"/>
              <a:t>Document the agreement, including a beginning and a review date </a:t>
            </a:r>
          </a:p>
          <a:p>
            <a:pPr marL="514350" indent="-514350">
              <a:buFont typeface="+mj-lt"/>
              <a:buAutoNum type="arabicPeriod"/>
            </a:pPr>
            <a:r>
              <a:rPr lang="en-US" sz="2800" dirty="0" smtClean="0"/>
              <a:t>Obtain signatures</a:t>
            </a:r>
          </a:p>
          <a:p>
            <a:pPr marL="514350" indent="-514350">
              <a:buFont typeface="+mj-lt"/>
              <a:buAutoNum type="arabicPeriod"/>
            </a:pPr>
            <a:r>
              <a:rPr lang="en-US" sz="2800" dirty="0" smtClean="0"/>
              <a:t>Renegotiate the agreement on review date</a:t>
            </a:r>
            <a:endParaRPr lang="en-US" sz="2800" dirty="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Key Steps in Establishing a Service Level Agreement </a:t>
            </a:r>
            <a:r>
              <a:rPr lang="en-US" sz="1800" dirty="0" smtClean="0"/>
              <a:t>(From </a:t>
            </a:r>
            <a:r>
              <a:rPr lang="en-US" sz="1800" dirty="0" err="1" smtClean="0"/>
              <a:t>Karten</a:t>
            </a:r>
            <a:r>
              <a:rPr lang="en-US" sz="1800" dirty="0" smtClean="0"/>
              <a:t>, 2008)</a:t>
            </a:r>
            <a:r>
              <a:rPr lang="en-US" b="1" dirty="0" smtClean="0"/>
              <a:t/>
            </a:r>
            <a:br>
              <a:rPr lang="en-US" b="1" dirty="0" smtClean="0"/>
            </a:br>
            <a:endParaRPr lang="en-US" dirty="0"/>
          </a:p>
        </p:txBody>
      </p:sp>
      <p:sp>
        <p:nvSpPr>
          <p:cNvPr id="3" name="Content Placeholder 2"/>
          <p:cNvSpPr>
            <a:spLocks noGrp="1"/>
          </p:cNvSpPr>
          <p:nvPr>
            <p:ph idx="1"/>
          </p:nvPr>
        </p:nvSpPr>
        <p:spPr/>
        <p:txBody>
          <a:bodyPr/>
          <a:lstStyle/>
          <a:p>
            <a:r>
              <a:rPr lang="en-US" sz="2400" dirty="0" smtClean="0"/>
              <a:t>1</a:t>
            </a:r>
            <a:r>
              <a:rPr lang="en-US" sz="2400" b="1" dirty="0" smtClean="0"/>
              <a:t>. </a:t>
            </a:r>
            <a:r>
              <a:rPr lang="en-US" sz="2400" dirty="0" smtClean="0"/>
              <a:t>Gather background information</a:t>
            </a:r>
          </a:p>
          <a:p>
            <a:r>
              <a:rPr lang="en-US" sz="2400" dirty="0" smtClean="0"/>
              <a:t>2. Ensure agreement about the agreement</a:t>
            </a:r>
          </a:p>
          <a:p>
            <a:r>
              <a:rPr lang="en-US" sz="2400" dirty="0" smtClean="0"/>
              <a:t>3. Establish ground rules for working together</a:t>
            </a:r>
          </a:p>
          <a:p>
            <a:r>
              <a:rPr lang="en-US" sz="2400" dirty="0" smtClean="0"/>
              <a:t>4. Develop the agreement</a:t>
            </a:r>
          </a:p>
          <a:p>
            <a:r>
              <a:rPr lang="en-US" sz="2400" dirty="0" smtClean="0"/>
              <a:t>5. Generate buy-in</a:t>
            </a:r>
          </a:p>
          <a:p>
            <a:r>
              <a:rPr lang="en-US" sz="2400" dirty="0" smtClean="0"/>
              <a:t>6. Complete pre-implementation tasks</a:t>
            </a:r>
          </a:p>
          <a:p>
            <a:r>
              <a:rPr lang="en-US" sz="2400" dirty="0" smtClean="0"/>
              <a:t>7. Implement and manage the agreement</a:t>
            </a:r>
          </a:p>
          <a:p>
            <a:endParaRPr lang="en-US" dirty="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How</a:t>
            </a:r>
          </a:p>
        </p:txBody>
      </p:sp>
      <p:sp>
        <p:nvSpPr>
          <p:cNvPr id="3" name="Content Placeholder 2"/>
          <p:cNvSpPr>
            <a:spLocks noGrp="1"/>
          </p:cNvSpPr>
          <p:nvPr>
            <p:ph idx="1"/>
          </p:nvPr>
        </p:nvSpPr>
        <p:spPr>
          <a:xfrm>
            <a:off x="431800" y="1844675"/>
            <a:ext cx="8229600" cy="4114800"/>
          </a:xfrm>
        </p:spPr>
        <p:txBody>
          <a:bodyPr/>
          <a:lstStyle/>
          <a:p>
            <a:pPr eaLnBrk="1" hangingPunct="1">
              <a:defRPr/>
            </a:pPr>
            <a:r>
              <a:rPr lang="en-US" sz="2800" dirty="0" smtClean="0"/>
              <a:t>Obtain examples currently being used by other facilities or VISNs </a:t>
            </a:r>
          </a:p>
          <a:p>
            <a:pPr eaLnBrk="1" hangingPunct="1">
              <a:defRPr/>
            </a:pPr>
            <a:r>
              <a:rPr lang="en-US" sz="2800" dirty="0" smtClean="0"/>
              <a:t>Identify key stakeholders and develop workgroup </a:t>
            </a:r>
          </a:p>
          <a:p>
            <a:pPr eaLnBrk="1" hangingPunct="1">
              <a:defRPr/>
            </a:pPr>
            <a:r>
              <a:rPr lang="en-US" sz="2800" dirty="0" smtClean="0"/>
              <a:t>Discuss/Assign sections</a:t>
            </a:r>
          </a:p>
          <a:p>
            <a:pPr eaLnBrk="1" hangingPunct="1">
              <a:defRPr/>
            </a:pPr>
            <a:r>
              <a:rPr lang="en-US" sz="2800" dirty="0" smtClean="0"/>
              <a:t>Draft</a:t>
            </a:r>
          </a:p>
          <a:p>
            <a:pPr eaLnBrk="1" hangingPunct="1">
              <a:defRPr/>
            </a:pPr>
            <a:r>
              <a:rPr lang="en-US" sz="2800" dirty="0" smtClean="0"/>
              <a:t>Review, discuss, revise (ad </a:t>
            </a:r>
            <a:r>
              <a:rPr lang="en-US" sz="2800" dirty="0" err="1" smtClean="0"/>
              <a:t>nauseum</a:t>
            </a:r>
            <a:r>
              <a:rPr lang="en-US" sz="2800" dirty="0" smtClean="0"/>
              <a:t>)</a:t>
            </a:r>
          </a:p>
          <a:p>
            <a:pPr eaLnBrk="1" hangingPunct="1">
              <a:defRPr/>
            </a:pPr>
            <a:r>
              <a:rPr lang="en-US" sz="2800" dirty="0" smtClean="0"/>
              <a:t>Leadership review with comments</a:t>
            </a:r>
          </a:p>
          <a:p>
            <a:pPr eaLnBrk="1" hangingPunct="1">
              <a:defRPr/>
            </a:pPr>
            <a:r>
              <a:rPr lang="en-US" sz="2800" dirty="0" smtClean="0"/>
              <a:t>Stakeholder review with comments</a:t>
            </a:r>
          </a:p>
          <a:p>
            <a:pPr eaLnBrk="1" hangingPunct="1">
              <a:defRPr/>
            </a:pPr>
            <a:endParaRPr lang="en-US" dirty="0" smtClean="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Who</a:t>
            </a:r>
          </a:p>
        </p:txBody>
      </p:sp>
      <p:sp>
        <p:nvSpPr>
          <p:cNvPr id="3" name="Content Placeholder 2"/>
          <p:cNvSpPr>
            <a:spLocks noGrp="1"/>
          </p:cNvSpPr>
          <p:nvPr>
            <p:ph idx="1"/>
          </p:nvPr>
        </p:nvSpPr>
        <p:spPr/>
        <p:txBody>
          <a:bodyPr/>
          <a:lstStyle/>
          <a:p>
            <a:pPr eaLnBrk="1" hangingPunct="1">
              <a:defRPr/>
            </a:pPr>
            <a:r>
              <a:rPr lang="en-US" dirty="0" smtClean="0"/>
              <a:t>Must have leadership from both services</a:t>
            </a:r>
          </a:p>
          <a:p>
            <a:pPr eaLnBrk="1" hangingPunct="1">
              <a:defRPr/>
            </a:pPr>
            <a:r>
              <a:rPr lang="en-US" dirty="0" smtClean="0"/>
              <a:t>Front line providers and program champions from both services who will be working under the scope of the agreement</a:t>
            </a:r>
          </a:p>
          <a:p>
            <a:pPr eaLnBrk="1" hangingPunct="1">
              <a:defRPr/>
            </a:pPr>
            <a:r>
              <a:rPr lang="en-US" dirty="0" smtClean="0"/>
              <a:t>Representation from other stakeholders (e.g., careline managers, pharmacy, nursing, administrative officers, PSAs)</a:t>
            </a:r>
          </a:p>
          <a:p>
            <a:pPr eaLnBrk="1" hangingPunct="1">
              <a:defRPr/>
            </a:pPr>
            <a:endParaRPr lang="en-US" dirty="0" smtClean="0"/>
          </a:p>
        </p:txBody>
      </p:sp>
      <p:pic>
        <p:nvPicPr>
          <p:cNvPr id="4" name="Picture 2" descr="C:\Documents and Settings\vhawnydollak\Local Settings\Temporary Internet Files\Content.IE5\LFSTIHO6\MC910220945[1].jpg"/>
          <p:cNvPicPr>
            <a:picLocks noChangeAspect="1" noChangeArrowheads="1"/>
          </p:cNvPicPr>
          <p:nvPr/>
        </p:nvPicPr>
        <p:blipFill>
          <a:blip r:embed="rId2" cstate="print"/>
          <a:srcRect/>
          <a:stretch>
            <a:fillRect/>
          </a:stretch>
        </p:blipFill>
        <p:spPr bwMode="auto">
          <a:xfrm>
            <a:off x="3563888" y="5661248"/>
            <a:ext cx="2195736" cy="1025860"/>
          </a:xfrm>
          <a:prstGeom prst="rect">
            <a:avLst/>
          </a:prstGeom>
          <a:noFill/>
        </p:spPr>
      </p:pic>
      <p:sp>
        <p:nvSpPr>
          <p:cNvPr id="5" name="Slide Number Placeholder 4"/>
          <p:cNvSpPr>
            <a:spLocks noGrp="1"/>
          </p:cNvSpPr>
          <p:nvPr>
            <p:ph type="sldNum" sz="quarter" idx="12"/>
          </p:nvPr>
        </p:nvSpPr>
        <p:spPr/>
        <p:txBody>
          <a:bodyPr/>
          <a:lstStyle/>
          <a:p>
            <a:pPr>
              <a:defRPr/>
            </a:pPr>
            <a:fld id="{3CE92553-9AF1-42BC-BC22-0E8DE15A171B}" type="slidenum">
              <a:rPr lang="en-US" smtClean="0"/>
              <a:pPr>
                <a:defRPr/>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VISN 2 Process Begins</a:t>
            </a:r>
          </a:p>
        </p:txBody>
      </p:sp>
      <p:sp>
        <p:nvSpPr>
          <p:cNvPr id="3" name="Content Placeholder 2"/>
          <p:cNvSpPr>
            <a:spLocks noGrp="1"/>
          </p:cNvSpPr>
          <p:nvPr>
            <p:ph idx="1"/>
          </p:nvPr>
        </p:nvSpPr>
        <p:spPr>
          <a:xfrm>
            <a:off x="503238" y="1592263"/>
            <a:ext cx="8229600" cy="4114800"/>
          </a:xfrm>
        </p:spPr>
        <p:txBody>
          <a:bodyPr/>
          <a:lstStyle/>
          <a:p>
            <a:pPr lvl="1" eaLnBrk="1" hangingPunct="1">
              <a:defRPr/>
            </a:pPr>
            <a:r>
              <a:rPr lang="en-US" dirty="0" smtClean="0"/>
              <a:t>February 2009</a:t>
            </a:r>
          </a:p>
          <a:p>
            <a:pPr lvl="2" eaLnBrk="1" hangingPunct="1">
              <a:defRPr/>
            </a:pPr>
            <a:r>
              <a:rPr lang="en-US" dirty="0" smtClean="0"/>
              <a:t>A few clinics had local agreements in place</a:t>
            </a:r>
          </a:p>
          <a:p>
            <a:pPr lvl="2" eaLnBrk="1" hangingPunct="1">
              <a:defRPr/>
            </a:pPr>
            <a:r>
              <a:rPr lang="en-US" dirty="0" smtClean="0"/>
              <a:t> Local committee was formed in WNY area</a:t>
            </a:r>
            <a:endParaRPr lang="en-US" sz="2000" dirty="0" smtClean="0"/>
          </a:p>
          <a:p>
            <a:pPr lvl="1" eaLnBrk="1" hangingPunct="1">
              <a:defRPr/>
            </a:pPr>
            <a:r>
              <a:rPr lang="en-US" sz="2400" dirty="0" smtClean="0"/>
              <a:t>Local committee informed that a VISN agreement was to be developed and disbanded</a:t>
            </a:r>
          </a:p>
          <a:p>
            <a:pPr lvl="1" eaLnBrk="1" hangingPunct="1">
              <a:defRPr/>
            </a:pPr>
            <a:r>
              <a:rPr lang="en-US" sz="2400" dirty="0" smtClean="0"/>
              <a:t>Small VISN committee was formed</a:t>
            </a:r>
          </a:p>
          <a:p>
            <a:pPr lvl="1" eaLnBrk="1" hangingPunct="1">
              <a:defRPr/>
            </a:pPr>
            <a:r>
              <a:rPr lang="en-US" sz="2400" dirty="0" smtClean="0"/>
              <a:t>Drafts of other agreements from within VISN 2 as well as from other VISNs gathered</a:t>
            </a:r>
          </a:p>
          <a:p>
            <a:pPr lvl="1" eaLnBrk="1" hangingPunct="1">
              <a:defRPr/>
            </a:pPr>
            <a:r>
              <a:rPr lang="en-US" sz="2400" dirty="0" smtClean="0"/>
              <a:t>Committee members reviewed other models and discussed network needs</a:t>
            </a:r>
          </a:p>
          <a:p>
            <a:pPr eaLnBrk="1" hangingPunct="1">
              <a:defRPr/>
            </a:pPr>
            <a:endParaRPr lang="en-US" dirty="0" smtClean="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VISN 2 Process Continues</a:t>
            </a:r>
          </a:p>
        </p:txBody>
      </p:sp>
      <p:sp>
        <p:nvSpPr>
          <p:cNvPr id="3" name="Content Placeholder 2"/>
          <p:cNvSpPr>
            <a:spLocks noGrp="1"/>
          </p:cNvSpPr>
          <p:nvPr>
            <p:ph idx="1"/>
          </p:nvPr>
        </p:nvSpPr>
        <p:spPr>
          <a:xfrm>
            <a:off x="431800" y="1736725"/>
            <a:ext cx="8193088" cy="4259263"/>
          </a:xfrm>
        </p:spPr>
        <p:txBody>
          <a:bodyPr/>
          <a:lstStyle/>
          <a:p>
            <a:pPr eaLnBrk="1" hangingPunct="1">
              <a:defRPr/>
            </a:pPr>
            <a:r>
              <a:rPr lang="en-US" sz="2400" dirty="0" smtClean="0"/>
              <a:t>Draft was developed and revised..and revised..</a:t>
            </a:r>
          </a:p>
          <a:p>
            <a:pPr eaLnBrk="1" hangingPunct="1">
              <a:defRPr/>
            </a:pPr>
            <a:r>
              <a:rPr lang="en-US" sz="2400" dirty="0" smtClean="0"/>
              <a:t>Once consensus on a draft was established among initial committee members and leadership, the committee was expanded for feedback from multiple stakeholder groups (Pharmacy, Nursing, etc.)</a:t>
            </a:r>
          </a:p>
          <a:p>
            <a:pPr eaLnBrk="1" hangingPunct="1">
              <a:defRPr/>
            </a:pPr>
            <a:r>
              <a:rPr lang="en-US" sz="2400" dirty="0" smtClean="0"/>
              <a:t>More discussion and revision</a:t>
            </a:r>
          </a:p>
          <a:p>
            <a:pPr eaLnBrk="1" hangingPunct="1">
              <a:defRPr/>
            </a:pPr>
            <a:r>
              <a:rPr lang="en-US" sz="2400" dirty="0" smtClean="0"/>
              <a:t>Draft distributed widely to leadership and both PC and MH stakeholders</a:t>
            </a:r>
          </a:p>
          <a:p>
            <a:pPr eaLnBrk="1" hangingPunct="1">
              <a:defRPr/>
            </a:pPr>
            <a:endParaRPr lang="en-US" dirty="0" smtClean="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 we there yet? </a:t>
            </a:r>
            <a:r>
              <a:rPr lang="en-US" sz="2800" dirty="0" smtClean="0"/>
              <a:t>(process continues)</a:t>
            </a:r>
            <a:endParaRPr lang="en-US" sz="2800" dirty="0"/>
          </a:p>
        </p:txBody>
      </p:sp>
      <p:sp>
        <p:nvSpPr>
          <p:cNvPr id="3" name="Content Placeholder 2"/>
          <p:cNvSpPr>
            <a:spLocks noGrp="1"/>
          </p:cNvSpPr>
          <p:nvPr>
            <p:ph idx="1"/>
          </p:nvPr>
        </p:nvSpPr>
        <p:spPr/>
        <p:txBody>
          <a:bodyPr/>
          <a:lstStyle/>
          <a:p>
            <a:pPr eaLnBrk="1" hangingPunct="1">
              <a:defRPr/>
            </a:pPr>
            <a:r>
              <a:rPr lang="en-US" sz="2400" dirty="0" smtClean="0"/>
              <a:t>Meeting for discussion of comments</a:t>
            </a:r>
          </a:p>
          <a:p>
            <a:pPr eaLnBrk="1" hangingPunct="1">
              <a:defRPr/>
            </a:pPr>
            <a:r>
              <a:rPr lang="en-US" sz="2400" dirty="0" smtClean="0"/>
              <a:t>Revision: Re-sent draft for comments</a:t>
            </a:r>
          </a:p>
          <a:p>
            <a:pPr eaLnBrk="1" hangingPunct="1">
              <a:defRPr/>
            </a:pPr>
            <a:r>
              <a:rPr lang="en-US" sz="2400" dirty="0" smtClean="0"/>
              <a:t>Final meeting</a:t>
            </a:r>
          </a:p>
          <a:p>
            <a:pPr eaLnBrk="1" hangingPunct="1">
              <a:defRPr/>
            </a:pPr>
            <a:r>
              <a:rPr lang="en-US" sz="2400" dirty="0" smtClean="0"/>
              <a:t>Approval from stakeholders committee</a:t>
            </a:r>
          </a:p>
          <a:p>
            <a:pPr eaLnBrk="1" hangingPunct="1">
              <a:defRPr/>
            </a:pPr>
            <a:r>
              <a:rPr lang="en-US" sz="2400" dirty="0" smtClean="0"/>
              <a:t>Revision: Re-sent broadly for final comments…..</a:t>
            </a:r>
          </a:p>
          <a:p>
            <a:pPr eaLnBrk="1" hangingPunct="1">
              <a:defRPr/>
            </a:pPr>
            <a:r>
              <a:rPr lang="en-US" sz="2400" dirty="0" smtClean="0"/>
              <a:t>Final approval from both MH and BH leadership and formal signing</a:t>
            </a:r>
            <a:endParaRPr lang="en-US" dirty="0" smtClean="0"/>
          </a:p>
          <a:p>
            <a:pPr eaLnBrk="1" hangingPunct="1">
              <a:defRPr/>
            </a:pPr>
            <a:r>
              <a:rPr lang="en-US" sz="2400" dirty="0" smtClean="0"/>
              <a:t>August </a:t>
            </a:r>
            <a:r>
              <a:rPr lang="en-US" sz="2400" smtClean="0"/>
              <a:t>2010 mplementation </a:t>
            </a:r>
            <a:r>
              <a:rPr lang="en-US" sz="2400" dirty="0" smtClean="0"/>
              <a:t>begins</a:t>
            </a:r>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Objectives</a:t>
            </a:r>
          </a:p>
        </p:txBody>
      </p:sp>
      <p:sp>
        <p:nvSpPr>
          <p:cNvPr id="3" name="Content Placeholder 2"/>
          <p:cNvSpPr>
            <a:spLocks noGrp="1"/>
          </p:cNvSpPr>
          <p:nvPr>
            <p:ph idx="1"/>
          </p:nvPr>
        </p:nvSpPr>
        <p:spPr>
          <a:xfrm>
            <a:off x="503238" y="1773238"/>
            <a:ext cx="8229600" cy="4114800"/>
          </a:xfrm>
        </p:spPr>
        <p:txBody>
          <a:bodyPr/>
          <a:lstStyle/>
          <a:p>
            <a:pPr eaLnBrk="1" hangingPunct="1">
              <a:defRPr/>
            </a:pPr>
            <a:r>
              <a:rPr lang="en-US" sz="2800" dirty="0" smtClean="0"/>
              <a:t>Provide an overview of the function, purpose, and structure of service agreements</a:t>
            </a:r>
          </a:p>
          <a:p>
            <a:pPr eaLnBrk="1" hangingPunct="1">
              <a:defRPr/>
            </a:pPr>
            <a:r>
              <a:rPr lang="en-US" sz="2800" dirty="0" smtClean="0"/>
              <a:t>Provide recommendations for service agreement development</a:t>
            </a:r>
          </a:p>
          <a:p>
            <a:pPr eaLnBrk="1" hangingPunct="1">
              <a:defRPr/>
            </a:pPr>
            <a:r>
              <a:rPr lang="en-US" sz="2800" dirty="0" smtClean="0"/>
              <a:t>Discuss recommendations for service agreement implementation</a:t>
            </a:r>
          </a:p>
          <a:p>
            <a:pPr eaLnBrk="1" hangingPunct="1">
              <a:defRPr/>
            </a:pPr>
            <a:r>
              <a:rPr lang="en-US" sz="2800" dirty="0" smtClean="0"/>
              <a:t>Describe the process of development and implementation of the VISN 2 PC-MH service agreement</a:t>
            </a:r>
          </a:p>
          <a:p>
            <a:pPr eaLnBrk="1" hangingPunct="1">
              <a:defRPr/>
            </a:pPr>
            <a:r>
              <a:rPr lang="en-US" sz="2800" dirty="0" smtClean="0"/>
              <a:t>Discuss lessons learned </a:t>
            </a:r>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000" dirty="0" smtClean="0"/>
              <a:t>Implementation Recommendations </a:t>
            </a:r>
          </a:p>
        </p:txBody>
      </p:sp>
      <p:sp>
        <p:nvSpPr>
          <p:cNvPr id="3" name="Content Placeholder 2"/>
          <p:cNvSpPr>
            <a:spLocks noGrp="1"/>
          </p:cNvSpPr>
          <p:nvPr>
            <p:ph idx="1"/>
          </p:nvPr>
        </p:nvSpPr>
        <p:spPr>
          <a:xfrm>
            <a:off x="503548" y="1556792"/>
            <a:ext cx="8229600" cy="4114800"/>
          </a:xfrm>
        </p:spPr>
        <p:txBody>
          <a:bodyPr/>
          <a:lstStyle/>
          <a:p>
            <a:pPr eaLnBrk="1" hangingPunct="1">
              <a:defRPr/>
            </a:pPr>
            <a:r>
              <a:rPr lang="en-US" sz="2800" dirty="0" smtClean="0"/>
              <a:t>Multi-level Approach </a:t>
            </a:r>
            <a:r>
              <a:rPr lang="en-US" sz="2000" dirty="0" smtClean="0"/>
              <a:t>(Kirchner et al., 2010)</a:t>
            </a:r>
          </a:p>
          <a:p>
            <a:pPr eaLnBrk="1" hangingPunct="1">
              <a:defRPr/>
            </a:pPr>
            <a:r>
              <a:rPr lang="en-US" sz="2800" dirty="0" smtClean="0"/>
              <a:t>Top Down: Must have top level leadership buy in…. but</a:t>
            </a:r>
          </a:p>
          <a:p>
            <a:pPr eaLnBrk="1" hangingPunct="1">
              <a:defRPr/>
            </a:pPr>
            <a:r>
              <a:rPr lang="en-US" sz="2800" dirty="0" smtClean="0"/>
              <a:t>Implementation should come from local leaders, PC-MHI clinicians and champions </a:t>
            </a:r>
          </a:p>
          <a:p>
            <a:pPr eaLnBrk="1" hangingPunct="1">
              <a:defRPr/>
            </a:pPr>
            <a:r>
              <a:rPr lang="en-US" sz="2800" dirty="0" smtClean="0"/>
              <a:t>New VISN workgroup; comprised of champions (PC and MH) from each local site charged with local education and implementation </a:t>
            </a:r>
          </a:p>
          <a:p>
            <a:pPr eaLnBrk="1" hangingPunct="1">
              <a:defRPr/>
            </a:pPr>
            <a:r>
              <a:rPr lang="en-US" sz="2800" dirty="0" smtClean="0"/>
              <a:t>Education for all staff involved (may need multiple information and education sessions and modes of dissemination) </a:t>
            </a:r>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an Implementation Plan Important?</a:t>
            </a:r>
            <a:endParaRPr lang="en-US" dirty="0"/>
          </a:p>
        </p:txBody>
      </p:sp>
      <p:sp>
        <p:nvSpPr>
          <p:cNvPr id="3" name="Content Placeholder 2"/>
          <p:cNvSpPr>
            <a:spLocks noGrp="1"/>
          </p:cNvSpPr>
          <p:nvPr>
            <p:ph idx="1"/>
          </p:nvPr>
        </p:nvSpPr>
        <p:spPr>
          <a:xfrm>
            <a:off x="287524" y="1916832"/>
            <a:ext cx="8229600" cy="4114800"/>
          </a:xfrm>
        </p:spPr>
        <p:txBody>
          <a:bodyPr/>
          <a:lstStyle/>
          <a:p>
            <a:r>
              <a:rPr lang="en-US" dirty="0" smtClean="0"/>
              <a:t>Successful implementation sets the stage for…</a:t>
            </a:r>
          </a:p>
          <a:p>
            <a:pPr lvl="1"/>
            <a:r>
              <a:rPr lang="en-US" dirty="0" smtClean="0"/>
              <a:t>Buy in and utilization </a:t>
            </a:r>
          </a:p>
          <a:p>
            <a:pPr lvl="1"/>
            <a:r>
              <a:rPr lang="en-US" dirty="0" smtClean="0"/>
              <a:t>A “living” and meaningful document </a:t>
            </a:r>
          </a:p>
          <a:p>
            <a:pPr lvl="1"/>
            <a:r>
              <a:rPr lang="en-US" dirty="0" smtClean="0"/>
              <a:t>A powerful document</a:t>
            </a:r>
          </a:p>
          <a:p>
            <a:pPr lvl="1"/>
            <a:r>
              <a:rPr lang="en-US" dirty="0" smtClean="0"/>
              <a:t>Successful monitoring</a:t>
            </a:r>
          </a:p>
          <a:p>
            <a:pPr lvl="1"/>
            <a:r>
              <a:rPr lang="en-US" dirty="0" smtClean="0"/>
              <a:t>Successful enforcement</a:t>
            </a:r>
          </a:p>
          <a:p>
            <a:pPr lvl="1"/>
            <a:r>
              <a:rPr lang="en-US" sz="2800" dirty="0" smtClean="0"/>
              <a:t>Continued discussions</a:t>
            </a:r>
          </a:p>
          <a:p>
            <a:pPr>
              <a:buNone/>
            </a:pPr>
            <a:endParaRPr lang="en-US" sz="2000" dirty="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Document Specifics </a:t>
            </a:r>
            <a:r>
              <a:rPr lang="en-US" sz="1800" dirty="0" smtClean="0"/>
              <a:t>(e.g., length, scope)</a:t>
            </a:r>
          </a:p>
        </p:txBody>
      </p:sp>
      <p:sp>
        <p:nvSpPr>
          <p:cNvPr id="3" name="Content Placeholder 2"/>
          <p:cNvSpPr>
            <a:spLocks noGrp="1"/>
          </p:cNvSpPr>
          <p:nvPr>
            <p:ph idx="1"/>
          </p:nvPr>
        </p:nvSpPr>
        <p:spPr/>
        <p:txBody>
          <a:bodyPr/>
          <a:lstStyle/>
          <a:p>
            <a:pPr eaLnBrk="1" hangingPunct="1">
              <a:defRPr/>
            </a:pPr>
            <a:r>
              <a:rPr lang="en-US" dirty="0" smtClean="0"/>
              <a:t>Will vary from VISN to VISN depending </a:t>
            </a:r>
          </a:p>
          <a:p>
            <a:pPr lvl="1" eaLnBrk="1" hangingPunct="1">
              <a:defRPr/>
            </a:pPr>
            <a:r>
              <a:rPr lang="en-US" dirty="0" smtClean="0"/>
              <a:t>On local level needs</a:t>
            </a:r>
          </a:p>
          <a:p>
            <a:pPr lvl="1" eaLnBrk="1" hangingPunct="1">
              <a:defRPr/>
            </a:pPr>
            <a:r>
              <a:rPr lang="en-US" dirty="0" smtClean="0"/>
              <a:t>On services offered</a:t>
            </a:r>
          </a:p>
          <a:p>
            <a:pPr lvl="1" eaLnBrk="1" hangingPunct="1">
              <a:defRPr/>
            </a:pPr>
            <a:r>
              <a:rPr lang="en-US" dirty="0" smtClean="0"/>
              <a:t>On leadership priorities</a:t>
            </a:r>
          </a:p>
          <a:p>
            <a:pPr lvl="1" eaLnBrk="1" hangingPunct="1">
              <a:defRPr/>
            </a:pPr>
            <a:r>
              <a:rPr lang="en-US" dirty="0" smtClean="0"/>
              <a:t>On local population </a:t>
            </a:r>
          </a:p>
          <a:p>
            <a:pPr eaLnBrk="1" hangingPunct="1">
              <a:defRPr/>
            </a:pPr>
            <a:r>
              <a:rPr lang="en-US" dirty="0" smtClean="0"/>
              <a:t>Should be monitored, evaluated, and revised as needed (remember it is an on-going discussion/dialogue)</a:t>
            </a:r>
          </a:p>
          <a:p>
            <a:pPr lvl="1" eaLnBrk="1" hangingPunct="1">
              <a:defRPr/>
            </a:pPr>
            <a:endParaRPr lang="en-US" dirty="0" smtClean="0"/>
          </a:p>
        </p:txBody>
      </p:sp>
      <p:pic>
        <p:nvPicPr>
          <p:cNvPr id="4098" name="Picture 2" descr="C:\Documents and Settings\vhawnydollak\Local Settings\Temporary Internet Files\Content.IE5\85PSBQEJ\MC900196042[1].wmf"/>
          <p:cNvPicPr>
            <a:picLocks noChangeAspect="1" noChangeArrowheads="1"/>
          </p:cNvPicPr>
          <p:nvPr/>
        </p:nvPicPr>
        <p:blipFill>
          <a:blip r:embed="rId2" cstate="print"/>
          <a:srcRect/>
          <a:stretch>
            <a:fillRect/>
          </a:stretch>
        </p:blipFill>
        <p:spPr bwMode="auto">
          <a:xfrm>
            <a:off x="6552220" y="2636912"/>
            <a:ext cx="1829714" cy="1882750"/>
          </a:xfrm>
          <a:prstGeom prst="rect">
            <a:avLst/>
          </a:prstGeom>
          <a:noFill/>
        </p:spPr>
      </p:pic>
      <p:sp>
        <p:nvSpPr>
          <p:cNvPr id="5" name="Slide Number Placeholder 4"/>
          <p:cNvSpPr>
            <a:spLocks noGrp="1"/>
          </p:cNvSpPr>
          <p:nvPr>
            <p:ph type="sldNum" sz="quarter" idx="12"/>
          </p:nvPr>
        </p:nvSpPr>
        <p:spPr/>
        <p:txBody>
          <a:bodyPr/>
          <a:lstStyle/>
          <a:p>
            <a:pPr>
              <a:defRPr/>
            </a:pPr>
            <a:fld id="{3CE92553-9AF1-42BC-BC22-0E8DE15A171B}" type="slidenum">
              <a:rPr lang="en-US" smtClean="0"/>
              <a:pPr>
                <a:defRPr/>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238" y="0"/>
            <a:ext cx="8229600" cy="1371600"/>
          </a:xfrm>
        </p:spPr>
        <p:txBody>
          <a:bodyPr/>
          <a:lstStyle/>
          <a:p>
            <a:pPr eaLnBrk="1" hangingPunct="1">
              <a:defRPr/>
            </a:pPr>
            <a:r>
              <a:rPr lang="en-US" sz="4000" dirty="0" smtClean="0"/>
              <a:t>Lessons Learned</a:t>
            </a:r>
          </a:p>
        </p:txBody>
      </p:sp>
      <p:sp>
        <p:nvSpPr>
          <p:cNvPr id="3" name="Content Placeholder 2"/>
          <p:cNvSpPr>
            <a:spLocks noGrp="1"/>
          </p:cNvSpPr>
          <p:nvPr>
            <p:ph idx="1"/>
          </p:nvPr>
        </p:nvSpPr>
        <p:spPr>
          <a:xfrm>
            <a:off x="575556" y="1664804"/>
            <a:ext cx="8229600" cy="4114800"/>
          </a:xfrm>
        </p:spPr>
        <p:txBody>
          <a:bodyPr/>
          <a:lstStyle/>
          <a:p>
            <a:pPr eaLnBrk="1" hangingPunct="1">
              <a:defRPr/>
            </a:pPr>
            <a:r>
              <a:rPr lang="en-US" sz="2800" dirty="0" smtClean="0"/>
              <a:t>Need top level leadership support </a:t>
            </a:r>
          </a:p>
          <a:p>
            <a:pPr eaLnBrk="1" hangingPunct="1">
              <a:defRPr/>
            </a:pPr>
            <a:r>
              <a:rPr lang="en-US" sz="2800" dirty="0" smtClean="0"/>
              <a:t>Process of collaboration </a:t>
            </a:r>
          </a:p>
          <a:p>
            <a:pPr eaLnBrk="1" hangingPunct="1">
              <a:defRPr/>
            </a:pPr>
            <a:r>
              <a:rPr lang="en-US" sz="2800" dirty="0" smtClean="0"/>
              <a:t>On-going dialogue</a:t>
            </a:r>
          </a:p>
          <a:p>
            <a:pPr eaLnBrk="1" hangingPunct="1">
              <a:defRPr/>
            </a:pPr>
            <a:r>
              <a:rPr lang="en-US" sz="2800" dirty="0" smtClean="0"/>
              <a:t>Consult with experts and others who have developed and implemented service agreements</a:t>
            </a:r>
          </a:p>
          <a:p>
            <a:pPr eaLnBrk="1" hangingPunct="1">
              <a:buNone/>
              <a:defRPr/>
            </a:pPr>
            <a:endParaRPr lang="en-US" sz="2800" dirty="0" smtClean="0"/>
          </a:p>
        </p:txBody>
      </p:sp>
      <p:pic>
        <p:nvPicPr>
          <p:cNvPr id="5122" name="Picture 2" descr="C:\Documents and Settings\vhawnydollak\Local Settings\Temporary Internet Files\Content.IE5\5Y9WF1WS\MC900231048[1].wmf"/>
          <p:cNvPicPr>
            <a:picLocks noChangeAspect="1" noChangeArrowheads="1"/>
          </p:cNvPicPr>
          <p:nvPr/>
        </p:nvPicPr>
        <p:blipFill>
          <a:blip r:embed="rId2" cstate="print"/>
          <a:srcRect/>
          <a:stretch>
            <a:fillRect/>
          </a:stretch>
        </p:blipFill>
        <p:spPr bwMode="auto">
          <a:xfrm>
            <a:off x="2663788" y="4293096"/>
            <a:ext cx="3054036" cy="2293545"/>
          </a:xfrm>
          <a:prstGeom prst="rect">
            <a:avLst/>
          </a:prstGeom>
          <a:noFill/>
        </p:spPr>
      </p:pic>
      <p:sp>
        <p:nvSpPr>
          <p:cNvPr id="5" name="Slide Number Placeholder 4"/>
          <p:cNvSpPr>
            <a:spLocks noGrp="1"/>
          </p:cNvSpPr>
          <p:nvPr>
            <p:ph type="sldNum" sz="quarter" idx="12"/>
          </p:nvPr>
        </p:nvSpPr>
        <p:spPr/>
        <p:txBody>
          <a:bodyPr/>
          <a:lstStyle/>
          <a:p>
            <a:pPr>
              <a:defRPr/>
            </a:pPr>
            <a:fld id="{3CE92553-9AF1-42BC-BC22-0E8DE15A171B}" type="slidenum">
              <a:rPr lang="en-US" smtClean="0"/>
              <a:pPr>
                <a:defRPr/>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More Lessons Learned</a:t>
            </a:r>
            <a:endParaRPr lang="en-US" sz="3200" dirty="0"/>
          </a:p>
        </p:txBody>
      </p:sp>
      <p:sp>
        <p:nvSpPr>
          <p:cNvPr id="3" name="Content Placeholder 2"/>
          <p:cNvSpPr>
            <a:spLocks noGrp="1"/>
          </p:cNvSpPr>
          <p:nvPr>
            <p:ph idx="1"/>
          </p:nvPr>
        </p:nvSpPr>
        <p:spPr/>
        <p:txBody>
          <a:bodyPr/>
          <a:lstStyle/>
          <a:p>
            <a:pPr eaLnBrk="1" hangingPunct="1">
              <a:defRPr/>
            </a:pPr>
            <a:r>
              <a:rPr lang="en-US" dirty="0" smtClean="0"/>
              <a:t>Sometimes document must be vague. Cannot provide guidance on every scenario </a:t>
            </a:r>
            <a:r>
              <a:rPr lang="en-US" sz="1800" dirty="0" smtClean="0"/>
              <a:t>(</a:t>
            </a:r>
            <a:r>
              <a:rPr lang="en-US" sz="1800" dirty="0" err="1" smtClean="0"/>
              <a:t>Karten</a:t>
            </a:r>
            <a:r>
              <a:rPr lang="en-US" sz="1800" dirty="0" smtClean="0"/>
              <a:t>, 2008)</a:t>
            </a:r>
          </a:p>
          <a:p>
            <a:pPr eaLnBrk="1" hangingPunct="1">
              <a:defRPr/>
            </a:pPr>
            <a:r>
              <a:rPr lang="en-US" dirty="0" smtClean="0"/>
              <a:t>Spirit of the agreement</a:t>
            </a:r>
          </a:p>
          <a:p>
            <a:pPr eaLnBrk="1" hangingPunct="1">
              <a:defRPr/>
            </a:pPr>
            <a:r>
              <a:rPr lang="en-US" dirty="0" smtClean="0"/>
              <a:t>Develop on-going structure and process for monitoring, discussions, and revision</a:t>
            </a:r>
          </a:p>
          <a:p>
            <a:pPr eaLnBrk="1" hangingPunct="1">
              <a:defRPr/>
            </a:pPr>
            <a:r>
              <a:rPr lang="en-US" dirty="0" smtClean="0"/>
              <a:t>Plan for how to enforce document </a:t>
            </a:r>
          </a:p>
          <a:p>
            <a:endParaRPr lang="en-US" dirty="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24</a:t>
            </a:fld>
            <a:endParaRPr lang="en-US"/>
          </a:p>
        </p:txBody>
      </p:sp>
      <p:sp>
        <p:nvSpPr>
          <p:cNvPr id="5" name="TextBox 4"/>
          <p:cNvSpPr txBox="1"/>
          <p:nvPr/>
        </p:nvSpPr>
        <p:spPr>
          <a:xfrm>
            <a:off x="791580" y="5877272"/>
            <a:ext cx="4716524" cy="338554"/>
          </a:xfrm>
          <a:prstGeom prst="rect">
            <a:avLst/>
          </a:prstGeom>
          <a:noFill/>
        </p:spPr>
        <p:txBody>
          <a:bodyPr wrap="square" rtlCol="0">
            <a:spAutoFit/>
          </a:bodyPr>
          <a:lstStyle/>
          <a:p>
            <a:r>
              <a:rPr lang="en-US" sz="1600" dirty="0" smtClean="0"/>
              <a:t>(</a:t>
            </a:r>
            <a:r>
              <a:rPr lang="en-US" sz="1600" dirty="0" err="1" smtClean="0"/>
              <a:t>Iacobelli</a:t>
            </a:r>
            <a:r>
              <a:rPr lang="en-US" sz="1600" dirty="0" smtClean="0"/>
              <a:t>, &amp; Lawrence, 1991; </a:t>
            </a:r>
            <a:r>
              <a:rPr lang="en-US" sz="1600" dirty="0" err="1" smtClean="0"/>
              <a:t>Karten</a:t>
            </a:r>
            <a:r>
              <a:rPr lang="en-US" sz="1600" dirty="0" smtClean="0"/>
              <a:t>, 2008;</a:t>
            </a:r>
            <a:endParaRPr lang="en-US" sz="1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431540" y="1592796"/>
            <a:ext cx="8229600" cy="4114800"/>
          </a:xfrm>
        </p:spPr>
        <p:txBody>
          <a:bodyPr/>
          <a:lstStyle/>
          <a:p>
            <a:r>
              <a:rPr lang="en-US" sz="1800" dirty="0" err="1" smtClean="0"/>
              <a:t>Iacobelli</a:t>
            </a:r>
            <a:r>
              <a:rPr lang="en-US" sz="1800" dirty="0" smtClean="0"/>
              <a:t>, L.P., &amp; Lawrence, W. P. (1991). Service agreements: An integral tool for ensuring customer satisfaction. </a:t>
            </a:r>
            <a:r>
              <a:rPr lang="en-US" sz="1800" i="1" dirty="0" smtClean="0"/>
              <a:t>Journal of Healthcare Material Management, </a:t>
            </a:r>
            <a:r>
              <a:rPr lang="en-US" sz="1800" dirty="0" smtClean="0"/>
              <a:t>9; 26-34.</a:t>
            </a:r>
          </a:p>
          <a:p>
            <a:pPr>
              <a:buNone/>
            </a:pPr>
            <a:endParaRPr lang="en-US" sz="1800" dirty="0" smtClean="0"/>
          </a:p>
          <a:p>
            <a:r>
              <a:rPr lang="en-US" sz="1800" dirty="0" err="1" smtClean="0"/>
              <a:t>Karten</a:t>
            </a:r>
            <a:r>
              <a:rPr lang="en-US" sz="1800" dirty="0" smtClean="0"/>
              <a:t>, I. (2008). </a:t>
            </a:r>
            <a:r>
              <a:rPr lang="en-US" sz="1800" i="1" dirty="0" smtClean="0"/>
              <a:t>How to Establish Service Level Agreements.</a:t>
            </a:r>
            <a:r>
              <a:rPr lang="en-US" sz="1800" dirty="0" smtClean="0"/>
              <a:t> </a:t>
            </a:r>
            <a:r>
              <a:rPr lang="en-US" sz="1800" dirty="0" err="1" smtClean="0"/>
              <a:t>Karten</a:t>
            </a:r>
            <a:r>
              <a:rPr lang="en-US" sz="1800" dirty="0" smtClean="0"/>
              <a:t> Associates, </a:t>
            </a:r>
            <a:r>
              <a:rPr lang="en-US" sz="1800" dirty="0" err="1" smtClean="0"/>
              <a:t>Randolf</a:t>
            </a:r>
            <a:r>
              <a:rPr lang="en-US" sz="1800" dirty="0" smtClean="0"/>
              <a:t>, MA. Retrieved January, 2011  from http://www.nkarten.com/sla.html#not </a:t>
            </a:r>
          </a:p>
          <a:p>
            <a:pPr>
              <a:buNone/>
            </a:pPr>
            <a:endParaRPr lang="en-US" sz="1800" dirty="0" smtClean="0"/>
          </a:p>
          <a:p>
            <a:r>
              <a:rPr lang="en-US" sz="1800" dirty="0" smtClean="0"/>
              <a:t>Kirchner, J., </a:t>
            </a:r>
            <a:r>
              <a:rPr lang="en-US" sz="1800" dirty="0" err="1" smtClean="0"/>
              <a:t>Edlund</a:t>
            </a:r>
            <a:r>
              <a:rPr lang="en-US" sz="1800" dirty="0" smtClean="0"/>
              <a:t>, N.C., Henderson, K., Daily, L, Parker, L.E., &amp; Fortney, J.C. (2010). Using a multi-level approach to implement a primary care (PCMH) program. Families, Systems, &amp; Health, 28 (2), 161-174.</a:t>
            </a:r>
          </a:p>
          <a:p>
            <a:pPr>
              <a:buNone/>
            </a:pPr>
            <a:endParaRPr lang="en-US" sz="1800" dirty="0" smtClean="0"/>
          </a:p>
          <a:p>
            <a:r>
              <a:rPr lang="en-US" sz="1800" dirty="0" smtClean="0"/>
              <a:t>Schiller, M.R., Miller-Kovach, L., &amp; Miller, M. A. (1994). </a:t>
            </a:r>
            <a:r>
              <a:rPr lang="en-US" sz="1800" i="1" dirty="0" smtClean="0"/>
              <a:t>Total Quality Management for Hospital Nutrition Services</a:t>
            </a:r>
            <a:r>
              <a:rPr lang="en-US" sz="1800" dirty="0" smtClean="0"/>
              <a:t>. Aspen, </a:t>
            </a:r>
            <a:r>
              <a:rPr lang="en-US" sz="1800" dirty="0" err="1" smtClean="0"/>
              <a:t>Gaithersberg</a:t>
            </a:r>
            <a:r>
              <a:rPr lang="en-US" sz="1800" dirty="0" smtClean="0"/>
              <a:t>, MD.</a:t>
            </a:r>
          </a:p>
          <a:p>
            <a:endParaRPr lang="en-US" sz="1800" dirty="0" smtClean="0"/>
          </a:p>
          <a:p>
            <a:r>
              <a:rPr lang="en-US" sz="1800" dirty="0" err="1" smtClean="0"/>
              <a:t>Wiktionary</a:t>
            </a:r>
            <a:r>
              <a:rPr lang="en-US" sz="1800" dirty="0" smtClean="0"/>
              <a:t>. (2011, January). Service agreement. Retrieved from http://en.wiktionary.org/wiki/service_agreement</a:t>
            </a:r>
          </a:p>
          <a:p>
            <a:endParaRPr lang="en-US" sz="2400" dirty="0" smtClean="0"/>
          </a:p>
          <a:p>
            <a:endParaRPr lang="en-US" dirty="0" smtClean="0"/>
          </a:p>
          <a:p>
            <a:r>
              <a:rPr lang="en-US" dirty="0" smtClean="0"/>
              <a:t> </a:t>
            </a:r>
          </a:p>
          <a:p>
            <a:endParaRPr lang="en-US" dirty="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p>
        </p:txBody>
      </p:sp>
      <p:sp>
        <p:nvSpPr>
          <p:cNvPr id="3" name="Content Placeholder 2"/>
          <p:cNvSpPr>
            <a:spLocks noGrp="1"/>
          </p:cNvSpPr>
          <p:nvPr>
            <p:ph idx="1"/>
          </p:nvPr>
        </p:nvSpPr>
        <p:spPr/>
        <p:txBody>
          <a:bodyPr/>
          <a:lstStyle/>
          <a:p>
            <a:r>
              <a:rPr lang="en-US" sz="2400" dirty="0" smtClean="0"/>
              <a:t>VISN 2 PC-MH Service Agreement can be found on the CIH </a:t>
            </a:r>
            <a:r>
              <a:rPr lang="en-US" sz="2400" dirty="0" err="1" smtClean="0"/>
              <a:t>Sharepoint</a:t>
            </a:r>
            <a:r>
              <a:rPr lang="en-US" sz="2400" dirty="0" smtClean="0"/>
              <a:t>: </a:t>
            </a:r>
          </a:p>
          <a:p>
            <a:pPr lvl="1">
              <a:buNone/>
            </a:pPr>
            <a:r>
              <a:rPr lang="en-US" sz="2400" dirty="0" smtClean="0">
                <a:hlinkClick r:id="rId2"/>
              </a:rPr>
              <a:t>https://vaww.visn2.portal.va.gov/sites/natl/cih/default.aspx</a:t>
            </a:r>
            <a:endParaRPr lang="en-US" sz="2400" dirty="0" smtClean="0"/>
          </a:p>
          <a:p>
            <a:r>
              <a:rPr lang="en-US" sz="2400" dirty="0" smtClean="0"/>
              <a:t>Office of PC-MHI </a:t>
            </a:r>
            <a:r>
              <a:rPr lang="en-US" sz="2400" dirty="0" err="1" smtClean="0"/>
              <a:t>Sharepoint</a:t>
            </a:r>
            <a:r>
              <a:rPr lang="en-US" sz="2400" dirty="0" smtClean="0"/>
              <a:t>: </a:t>
            </a:r>
            <a:r>
              <a:rPr lang="en-US" sz="2400" dirty="0" smtClean="0">
                <a:hlinkClick r:id="rId3"/>
              </a:rPr>
              <a:t>http://vaww4.va.gov/pcmhi/</a:t>
            </a:r>
            <a:endParaRPr lang="en-US" sz="2400" dirty="0" smtClean="0"/>
          </a:p>
          <a:p>
            <a:r>
              <a:rPr lang="en-US" sz="2400" dirty="0" smtClean="0"/>
              <a:t>E-mail:</a:t>
            </a:r>
          </a:p>
          <a:p>
            <a:pPr>
              <a:buNone/>
            </a:pPr>
            <a:r>
              <a:rPr lang="en-US" sz="2400" dirty="0" smtClean="0"/>
              <a:t>	katherine.dollar@va.gov </a:t>
            </a:r>
          </a:p>
          <a:p>
            <a:pPr>
              <a:buNone/>
            </a:pPr>
            <a:r>
              <a:rPr lang="en-US" sz="2400" dirty="0" smtClean="0"/>
              <a:t>	margaret.dundon@va.gov</a:t>
            </a:r>
          </a:p>
          <a:p>
            <a:pPr>
              <a:buNone/>
            </a:pPr>
            <a:r>
              <a:rPr lang="en-US" sz="2400" dirty="0" smtClean="0"/>
              <a:t>	</a:t>
            </a:r>
          </a:p>
          <a:p>
            <a:pPr lvl="1"/>
            <a:endParaRPr lang="en-US" dirty="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26</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000" dirty="0" smtClean="0"/>
              <a:t>The Big Picture: What are Service Agreements?</a:t>
            </a:r>
          </a:p>
        </p:txBody>
      </p:sp>
      <p:sp>
        <p:nvSpPr>
          <p:cNvPr id="3" name="Content Placeholder 2"/>
          <p:cNvSpPr>
            <a:spLocks noGrp="1"/>
          </p:cNvSpPr>
          <p:nvPr>
            <p:ph idx="1"/>
          </p:nvPr>
        </p:nvSpPr>
        <p:spPr>
          <a:xfrm>
            <a:off x="539750" y="1808163"/>
            <a:ext cx="8229600" cy="4114800"/>
          </a:xfrm>
        </p:spPr>
        <p:txBody>
          <a:bodyPr/>
          <a:lstStyle/>
          <a:p>
            <a:pPr eaLnBrk="1" hangingPunct="1">
              <a:defRPr/>
            </a:pPr>
            <a:r>
              <a:rPr lang="en-US" sz="1800" dirty="0" smtClean="0"/>
              <a:t> </a:t>
            </a:r>
            <a:r>
              <a:rPr lang="en-US" sz="2000" dirty="0" smtClean="0"/>
              <a:t>A broad term and concept used in most industries and markets in some form.</a:t>
            </a:r>
          </a:p>
          <a:p>
            <a:pPr eaLnBrk="1" hangingPunct="1">
              <a:defRPr/>
            </a:pPr>
            <a:endParaRPr lang="en-US" sz="2000" dirty="0" smtClean="0"/>
          </a:p>
          <a:p>
            <a:pPr eaLnBrk="1" hangingPunct="1">
              <a:defRPr/>
            </a:pPr>
            <a:r>
              <a:rPr lang="en-US" sz="2000" dirty="0" smtClean="0"/>
              <a:t>“A contract between two businesses where one agrees to provide a specified service to the other, such as cleaning or running a staff canteen, or between a landlord and a tenant where the landlord is going to provide services, e.g. heating and lift maintenance, to the tenant. “ </a:t>
            </a:r>
            <a:r>
              <a:rPr lang="en-US" sz="1400" dirty="0" smtClean="0"/>
              <a:t>(</a:t>
            </a:r>
            <a:r>
              <a:rPr lang="en-US" sz="1400" dirty="0" err="1" smtClean="0"/>
              <a:t>Wiktionary</a:t>
            </a:r>
            <a:r>
              <a:rPr lang="en-US" sz="1400" dirty="0" smtClean="0"/>
              <a:t>, 2011 January)</a:t>
            </a:r>
          </a:p>
          <a:p>
            <a:pPr eaLnBrk="1" hangingPunct="1">
              <a:buNone/>
              <a:defRPr/>
            </a:pPr>
            <a:endParaRPr lang="en-US" sz="2000" dirty="0" smtClean="0"/>
          </a:p>
          <a:p>
            <a:pPr eaLnBrk="1" hangingPunct="1">
              <a:defRPr/>
            </a:pPr>
            <a:r>
              <a:rPr lang="en-US" sz="2000" dirty="0" smtClean="0"/>
              <a:t>“..A negotiated agreement designed to create a common understanding about services, priorities and responsibilities.” </a:t>
            </a:r>
            <a:r>
              <a:rPr lang="en-US" sz="1400" dirty="0" smtClean="0"/>
              <a:t>(</a:t>
            </a:r>
            <a:r>
              <a:rPr lang="en-US" sz="1400" dirty="0" err="1" smtClean="0"/>
              <a:t>Karten</a:t>
            </a:r>
            <a:r>
              <a:rPr lang="en-US" sz="1400" dirty="0" smtClean="0"/>
              <a:t>, 2008)</a:t>
            </a:r>
          </a:p>
          <a:p>
            <a:pPr eaLnBrk="1" hangingPunct="1">
              <a:defRPr/>
            </a:pPr>
            <a:endParaRPr lang="en-US" dirty="0" smtClean="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3600" dirty="0" smtClean="0"/>
              <a:t>The Smaller Picture: What do we Mean by Service Agreements?</a:t>
            </a:r>
          </a:p>
        </p:txBody>
      </p:sp>
      <p:sp>
        <p:nvSpPr>
          <p:cNvPr id="3" name="Content Placeholder 2"/>
          <p:cNvSpPr>
            <a:spLocks noGrp="1"/>
          </p:cNvSpPr>
          <p:nvPr>
            <p:ph idx="1"/>
          </p:nvPr>
        </p:nvSpPr>
        <p:spPr/>
        <p:txBody>
          <a:bodyPr/>
          <a:lstStyle/>
          <a:p>
            <a:pPr eaLnBrk="1" hangingPunct="1">
              <a:defRPr/>
            </a:pPr>
            <a:r>
              <a:rPr lang="en-US" sz="2800" dirty="0" smtClean="0"/>
              <a:t>Formal, written document between separate services within one medical system</a:t>
            </a:r>
          </a:p>
          <a:p>
            <a:pPr eaLnBrk="1" hangingPunct="1">
              <a:defRPr/>
            </a:pPr>
            <a:r>
              <a:rPr lang="en-US" sz="2800" dirty="0" smtClean="0"/>
              <a:t>Developed </a:t>
            </a:r>
            <a:r>
              <a:rPr lang="en-US" sz="2800" i="1" dirty="0" smtClean="0"/>
              <a:t>by consensus  </a:t>
            </a:r>
            <a:r>
              <a:rPr lang="en-US" sz="2800" dirty="0" smtClean="0"/>
              <a:t>from multiple stakeholders representing each service</a:t>
            </a:r>
          </a:p>
          <a:p>
            <a:pPr eaLnBrk="1" hangingPunct="1">
              <a:defRPr/>
            </a:pPr>
            <a:r>
              <a:rPr lang="en-US" sz="2800" dirty="0" smtClean="0"/>
              <a:t>Details the specific expectations, roles, functions, and services to be provided by each entity (i.e., who does what)</a:t>
            </a:r>
          </a:p>
          <a:p>
            <a:pPr eaLnBrk="1" hangingPunct="1">
              <a:defRPr/>
            </a:pPr>
            <a:r>
              <a:rPr lang="en-US" sz="2800" dirty="0" smtClean="0"/>
              <a:t>Describes roles and parameters of clinical services </a:t>
            </a:r>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4</a:t>
            </a:fld>
            <a:endParaRPr lang="en-US"/>
          </a:p>
        </p:txBody>
      </p:sp>
      <p:sp>
        <p:nvSpPr>
          <p:cNvPr id="5" name="TextBox 4"/>
          <p:cNvSpPr txBox="1"/>
          <p:nvPr/>
        </p:nvSpPr>
        <p:spPr>
          <a:xfrm>
            <a:off x="2879812" y="5877272"/>
            <a:ext cx="4716524" cy="584775"/>
          </a:xfrm>
          <a:prstGeom prst="rect">
            <a:avLst/>
          </a:prstGeom>
          <a:noFill/>
        </p:spPr>
        <p:txBody>
          <a:bodyPr wrap="square" rtlCol="0">
            <a:spAutoFit/>
          </a:bodyPr>
          <a:lstStyle/>
          <a:p>
            <a:r>
              <a:rPr lang="en-US" sz="1600" dirty="0" smtClean="0"/>
              <a:t>(</a:t>
            </a:r>
            <a:r>
              <a:rPr lang="en-US" sz="1600" dirty="0" err="1" smtClean="0"/>
              <a:t>Iacobelli</a:t>
            </a:r>
            <a:r>
              <a:rPr lang="en-US" sz="1600" dirty="0" smtClean="0"/>
              <a:t>, &amp; Lawrence, 1991; </a:t>
            </a:r>
            <a:r>
              <a:rPr lang="en-US" sz="1600" dirty="0" err="1" smtClean="0"/>
              <a:t>Karten</a:t>
            </a:r>
            <a:r>
              <a:rPr lang="en-US" sz="1600" dirty="0" smtClean="0"/>
              <a:t>, 2008; Schiller et al., 1994) </a:t>
            </a:r>
            <a:endParaRPr lang="en-US" sz="1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The WHY: Why are Service Agreements Needed?</a:t>
            </a:r>
          </a:p>
        </p:txBody>
      </p:sp>
      <p:sp>
        <p:nvSpPr>
          <p:cNvPr id="3" name="Content Placeholder 2"/>
          <p:cNvSpPr>
            <a:spLocks noGrp="1"/>
          </p:cNvSpPr>
          <p:nvPr>
            <p:ph idx="1"/>
          </p:nvPr>
        </p:nvSpPr>
        <p:spPr>
          <a:xfrm>
            <a:off x="431800" y="2060575"/>
            <a:ext cx="8229600" cy="4114800"/>
          </a:xfrm>
        </p:spPr>
        <p:txBody>
          <a:bodyPr/>
          <a:lstStyle/>
          <a:p>
            <a:pPr eaLnBrk="1" hangingPunct="1">
              <a:buFont typeface="Wingdings" pitchFamily="2" charset="2"/>
              <a:buNone/>
              <a:defRPr/>
            </a:pPr>
            <a:r>
              <a:rPr lang="en-US" dirty="0" smtClean="0"/>
              <a:t>Think about the challenges in your system</a:t>
            </a:r>
          </a:p>
          <a:p>
            <a:pPr eaLnBrk="1" hangingPunct="1">
              <a:buFont typeface="Wingdings" pitchFamily="2" charset="2"/>
              <a:buNone/>
              <a:defRPr/>
            </a:pPr>
            <a:endParaRPr lang="en-US" dirty="0" smtClean="0"/>
          </a:p>
          <a:p>
            <a:pPr lvl="1" eaLnBrk="1" hangingPunct="1">
              <a:defRPr/>
            </a:pPr>
            <a:r>
              <a:rPr lang="en-US" sz="2400" dirty="0" smtClean="0"/>
              <a:t>Is there an on-going dialogue across services?</a:t>
            </a:r>
          </a:p>
          <a:p>
            <a:pPr lvl="1" eaLnBrk="1" hangingPunct="1">
              <a:defRPr/>
            </a:pPr>
            <a:r>
              <a:rPr lang="en-US" sz="2400" dirty="0" smtClean="0"/>
              <a:t>Are providers unclear about (or misinterpreting) their roles and the roles of other health care professionals?</a:t>
            </a:r>
          </a:p>
          <a:p>
            <a:pPr lvl="1" eaLnBrk="1" hangingPunct="1">
              <a:defRPr/>
            </a:pPr>
            <a:r>
              <a:rPr lang="en-US" sz="2400" dirty="0" smtClean="0"/>
              <a:t>Could services be provided more efficiently?</a:t>
            </a:r>
          </a:p>
          <a:p>
            <a:pPr lvl="1" eaLnBrk="1" hangingPunct="1">
              <a:defRPr/>
            </a:pPr>
            <a:r>
              <a:rPr lang="en-US" sz="2400" dirty="0" smtClean="0"/>
              <a:t>Is there duplication of service?</a:t>
            </a:r>
          </a:p>
          <a:p>
            <a:pPr lvl="1" eaLnBrk="1" hangingPunct="1">
              <a:defRPr/>
            </a:pPr>
            <a:r>
              <a:rPr lang="en-US" sz="2400" dirty="0" smtClean="0"/>
              <a:t>Are inappropriate consults placed or inappropriately cancelled? </a:t>
            </a:r>
          </a:p>
          <a:p>
            <a:pPr lvl="1" eaLnBrk="1" hangingPunct="1">
              <a:defRPr/>
            </a:pPr>
            <a:endParaRPr lang="en-US" dirty="0" smtClean="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Service Agreements Can..</a:t>
            </a:r>
          </a:p>
        </p:txBody>
      </p:sp>
      <p:sp>
        <p:nvSpPr>
          <p:cNvPr id="3" name="Content Placeholder 2"/>
          <p:cNvSpPr>
            <a:spLocks noGrp="1"/>
          </p:cNvSpPr>
          <p:nvPr>
            <p:ph idx="1"/>
          </p:nvPr>
        </p:nvSpPr>
        <p:spPr>
          <a:xfrm>
            <a:off x="467544" y="1808820"/>
            <a:ext cx="8229600" cy="4114800"/>
          </a:xfrm>
        </p:spPr>
        <p:txBody>
          <a:bodyPr/>
          <a:lstStyle/>
          <a:p>
            <a:pPr eaLnBrk="1" hangingPunct="1">
              <a:defRPr/>
            </a:pPr>
            <a:r>
              <a:rPr lang="en-US" sz="2800" dirty="0" smtClean="0"/>
              <a:t>Start much needed discussions across services</a:t>
            </a:r>
          </a:p>
          <a:p>
            <a:pPr eaLnBrk="1" hangingPunct="1">
              <a:defRPr/>
            </a:pPr>
            <a:r>
              <a:rPr lang="en-US" sz="2800" dirty="0" smtClean="0"/>
              <a:t>Get everyone on the same page</a:t>
            </a:r>
          </a:p>
          <a:p>
            <a:pPr eaLnBrk="1" hangingPunct="1">
              <a:defRPr/>
            </a:pPr>
            <a:r>
              <a:rPr lang="en-US" sz="2800" dirty="0" smtClean="0"/>
              <a:t>Serve as a platform to provide education about the system and services available </a:t>
            </a:r>
            <a:r>
              <a:rPr lang="en-US" sz="1600" dirty="0" smtClean="0"/>
              <a:t>(</a:t>
            </a:r>
            <a:r>
              <a:rPr lang="en-US" sz="1600" dirty="0" err="1" smtClean="0"/>
              <a:t>Karten</a:t>
            </a:r>
            <a:r>
              <a:rPr lang="en-US" sz="1600" dirty="0" smtClean="0"/>
              <a:t>, 2008)</a:t>
            </a:r>
          </a:p>
          <a:p>
            <a:pPr eaLnBrk="1" hangingPunct="1">
              <a:defRPr/>
            </a:pPr>
            <a:r>
              <a:rPr lang="en-US" sz="2800" dirty="0" smtClean="0"/>
              <a:t>Provides guideline (e.g., describes expectations for PCPs to prescribe frontline antidepressants)</a:t>
            </a:r>
          </a:p>
        </p:txBody>
      </p:sp>
      <p:pic>
        <p:nvPicPr>
          <p:cNvPr id="2050" name="Picture 2" descr="C:\Documents and Settings\vhawnydollak\Local Settings\Temporary Internet Files\Content.IE5\BIH02O0P\MP910220975[1].jpg"/>
          <p:cNvPicPr>
            <a:picLocks noChangeAspect="1" noChangeArrowheads="1"/>
          </p:cNvPicPr>
          <p:nvPr/>
        </p:nvPicPr>
        <p:blipFill>
          <a:blip r:embed="rId2" cstate="print"/>
          <a:srcRect/>
          <a:stretch>
            <a:fillRect/>
          </a:stretch>
        </p:blipFill>
        <p:spPr bwMode="auto">
          <a:xfrm>
            <a:off x="2915816" y="4797152"/>
            <a:ext cx="2999428" cy="1728192"/>
          </a:xfrm>
          <a:prstGeom prst="rect">
            <a:avLst/>
          </a:prstGeom>
          <a:noFill/>
        </p:spPr>
      </p:pic>
      <p:sp>
        <p:nvSpPr>
          <p:cNvPr id="5" name="Slide Number Placeholder 4"/>
          <p:cNvSpPr>
            <a:spLocks noGrp="1"/>
          </p:cNvSpPr>
          <p:nvPr>
            <p:ph type="sldNum" sz="quarter" idx="12"/>
          </p:nvPr>
        </p:nvSpPr>
        <p:spPr/>
        <p:txBody>
          <a:bodyPr/>
          <a:lstStyle/>
          <a:p>
            <a:pPr>
              <a:defRPr/>
            </a:pPr>
            <a:fld id="{3CE92553-9AF1-42BC-BC22-0E8DE15A171B}" type="slidenum">
              <a:rPr lang="en-US" smtClean="0"/>
              <a:pPr>
                <a:defRPr/>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Else Can Service Agreements Do? </a:t>
            </a:r>
            <a:endParaRPr lang="en-US" dirty="0"/>
          </a:p>
        </p:txBody>
      </p:sp>
      <p:sp>
        <p:nvSpPr>
          <p:cNvPr id="3" name="Content Placeholder 2"/>
          <p:cNvSpPr>
            <a:spLocks noGrp="1"/>
          </p:cNvSpPr>
          <p:nvPr>
            <p:ph idx="1"/>
          </p:nvPr>
        </p:nvSpPr>
        <p:spPr>
          <a:xfrm>
            <a:off x="503548" y="2168860"/>
            <a:ext cx="8229600" cy="4114800"/>
          </a:xfrm>
        </p:spPr>
        <p:txBody>
          <a:bodyPr/>
          <a:lstStyle/>
          <a:p>
            <a:pPr eaLnBrk="1" hangingPunct="1">
              <a:defRPr/>
            </a:pPr>
            <a:r>
              <a:rPr lang="en-US" dirty="0" smtClean="0"/>
              <a:t>Reinforce clinical practice guidelines  </a:t>
            </a:r>
          </a:p>
          <a:p>
            <a:pPr eaLnBrk="1" hangingPunct="1">
              <a:defRPr/>
            </a:pPr>
            <a:r>
              <a:rPr lang="en-US" dirty="0" smtClean="0"/>
              <a:t>Set standards</a:t>
            </a:r>
          </a:p>
          <a:p>
            <a:pPr eaLnBrk="1" hangingPunct="1">
              <a:defRPr/>
            </a:pPr>
            <a:r>
              <a:rPr lang="en-US" dirty="0" smtClean="0"/>
              <a:t>Avoid confusion </a:t>
            </a:r>
          </a:p>
          <a:p>
            <a:pPr eaLnBrk="1" hangingPunct="1">
              <a:defRPr/>
            </a:pPr>
            <a:r>
              <a:rPr lang="en-US" dirty="0" smtClean="0"/>
              <a:t>Avoid duplication of services or failure to provide needed services </a:t>
            </a:r>
          </a:p>
          <a:p>
            <a:endParaRPr lang="en-US" dirty="0"/>
          </a:p>
        </p:txBody>
      </p:sp>
      <p:pic>
        <p:nvPicPr>
          <p:cNvPr id="2054" name="Picture 6" descr="C:\Documents and Settings\vhawnydollak\Local Settings\Temporary Internet Files\Content.IE5\85PSBQEJ\MP900285124[1].jpg"/>
          <p:cNvPicPr>
            <a:picLocks noChangeAspect="1" noChangeArrowheads="1"/>
          </p:cNvPicPr>
          <p:nvPr/>
        </p:nvPicPr>
        <p:blipFill>
          <a:blip r:embed="rId2" cstate="print"/>
          <a:srcRect/>
          <a:stretch>
            <a:fillRect/>
          </a:stretch>
        </p:blipFill>
        <p:spPr bwMode="auto">
          <a:xfrm>
            <a:off x="611560" y="5157192"/>
            <a:ext cx="3060340" cy="1484008"/>
          </a:xfrm>
          <a:prstGeom prst="rect">
            <a:avLst/>
          </a:prstGeom>
          <a:noFill/>
        </p:spPr>
      </p:pic>
      <p:sp>
        <p:nvSpPr>
          <p:cNvPr id="5" name="Slide Number Placeholder 4"/>
          <p:cNvSpPr>
            <a:spLocks noGrp="1"/>
          </p:cNvSpPr>
          <p:nvPr>
            <p:ph type="sldNum" sz="quarter" idx="12"/>
          </p:nvPr>
        </p:nvSpPr>
        <p:spPr/>
        <p:txBody>
          <a:bodyPr/>
          <a:lstStyle/>
          <a:p>
            <a:pPr>
              <a:defRPr/>
            </a:pPr>
            <a:fld id="{3CE92553-9AF1-42BC-BC22-0E8DE15A171B}" type="slidenum">
              <a:rPr lang="en-US" smtClean="0"/>
              <a:pPr>
                <a:defRPr/>
              </a:pPr>
              <a:t>7</a:t>
            </a:fld>
            <a:endParaRPr lang="en-US"/>
          </a:p>
        </p:txBody>
      </p:sp>
      <p:sp>
        <p:nvSpPr>
          <p:cNvPr id="6" name="TextBox 5"/>
          <p:cNvSpPr txBox="1"/>
          <p:nvPr/>
        </p:nvSpPr>
        <p:spPr>
          <a:xfrm>
            <a:off x="3959932" y="5265204"/>
            <a:ext cx="4716524" cy="584775"/>
          </a:xfrm>
          <a:prstGeom prst="rect">
            <a:avLst/>
          </a:prstGeom>
          <a:noFill/>
        </p:spPr>
        <p:txBody>
          <a:bodyPr wrap="square" rtlCol="0">
            <a:spAutoFit/>
          </a:bodyPr>
          <a:lstStyle/>
          <a:p>
            <a:r>
              <a:rPr lang="en-US" sz="1600" dirty="0" smtClean="0"/>
              <a:t>(</a:t>
            </a:r>
            <a:r>
              <a:rPr lang="en-US" sz="1600" dirty="0" err="1" smtClean="0"/>
              <a:t>Iacobelli</a:t>
            </a:r>
            <a:r>
              <a:rPr lang="en-US" sz="1600" dirty="0" smtClean="0"/>
              <a:t>, &amp; Lawrence, 1991; </a:t>
            </a:r>
            <a:r>
              <a:rPr lang="en-US" sz="1600" dirty="0" err="1" smtClean="0"/>
              <a:t>Karten</a:t>
            </a:r>
            <a:r>
              <a:rPr lang="en-US" sz="1600" dirty="0" smtClean="0"/>
              <a:t>, 2008; Schiller et al., 1994) </a:t>
            </a:r>
            <a:endParaRPr lang="en-US"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Purpose of Service Agreement </a:t>
            </a:r>
            <a:br>
              <a:rPr lang="en-US" dirty="0" smtClean="0"/>
            </a:br>
            <a:r>
              <a:rPr lang="en-US" sz="2400" dirty="0" smtClean="0"/>
              <a:t>(From VISN 2)</a:t>
            </a:r>
          </a:p>
        </p:txBody>
      </p:sp>
      <p:sp>
        <p:nvSpPr>
          <p:cNvPr id="3" name="Content Placeholder 2"/>
          <p:cNvSpPr>
            <a:spLocks noGrp="1"/>
          </p:cNvSpPr>
          <p:nvPr>
            <p:ph idx="1"/>
          </p:nvPr>
        </p:nvSpPr>
        <p:spPr>
          <a:xfrm>
            <a:off x="503548" y="2024844"/>
            <a:ext cx="8229600" cy="4114800"/>
          </a:xfrm>
        </p:spPr>
        <p:txBody>
          <a:bodyPr/>
          <a:lstStyle/>
          <a:p>
            <a:pPr eaLnBrk="1" hangingPunct="1">
              <a:buNone/>
              <a:defRPr/>
            </a:pPr>
            <a:r>
              <a:rPr lang="en-US" sz="2000" b="1" u="sng" dirty="0" smtClean="0"/>
              <a:t>Purpose:</a:t>
            </a:r>
            <a:r>
              <a:rPr lang="en-US" sz="2000" u="sng" dirty="0" smtClean="0"/>
              <a:t> </a:t>
            </a:r>
            <a:r>
              <a:rPr lang="en-US" sz="2000" dirty="0" smtClean="0"/>
              <a:t> To develop a seamless consultation process in the VA Healthcare Network Upstate New York (VISN 2) system to ensure appropriate referrals, delivery of safe, effective and timely care to Veteran patients, and to improve clinic efficiency.  The overall goal of this agreement is to decrease referral delay from primary care (PC) to specialty mental health (MH) services, to enhance co-located, collaborative healthcare delivery, to increase specialty MH capacity, and to increase the graduation rate of Veterans back to primary care from specialty mental health services.  This agreement will improve efficiency and access to care, thereby improving overall health outcomes in our Veteran population.</a:t>
            </a:r>
          </a:p>
          <a:p>
            <a:pPr eaLnBrk="1" hangingPunct="1">
              <a:buNone/>
              <a:defRPr/>
            </a:pPr>
            <a:endParaRPr lang="en-US" dirty="0" smtClean="0"/>
          </a:p>
          <a:p>
            <a:pPr eaLnBrk="1" hangingPunct="1">
              <a:defRPr/>
            </a:pPr>
            <a:endParaRPr lang="en-US" dirty="0" smtClean="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4000" dirty="0" smtClean="0"/>
              <a:t>Functions of a Service Agreement </a:t>
            </a:r>
            <a:r>
              <a:rPr lang="en-US" sz="3600" dirty="0" smtClean="0"/>
              <a:t>(VISN 2 PC-MH)</a:t>
            </a:r>
          </a:p>
        </p:txBody>
      </p:sp>
      <p:sp>
        <p:nvSpPr>
          <p:cNvPr id="3" name="Content Placeholder 2"/>
          <p:cNvSpPr>
            <a:spLocks noGrp="1"/>
          </p:cNvSpPr>
          <p:nvPr>
            <p:ph idx="1"/>
          </p:nvPr>
        </p:nvSpPr>
        <p:spPr>
          <a:xfrm>
            <a:off x="539552" y="2240868"/>
            <a:ext cx="8229600" cy="4114800"/>
          </a:xfrm>
        </p:spPr>
        <p:txBody>
          <a:bodyPr/>
          <a:lstStyle/>
          <a:p>
            <a:pPr eaLnBrk="1" hangingPunct="1">
              <a:defRPr/>
            </a:pPr>
            <a:r>
              <a:rPr lang="en-US" sz="2800" dirty="0" smtClean="0"/>
              <a:t>Describes PCP and PACT team roles and functions</a:t>
            </a:r>
          </a:p>
          <a:p>
            <a:pPr eaLnBrk="1" hangingPunct="1">
              <a:defRPr/>
            </a:pPr>
            <a:r>
              <a:rPr lang="en-US" sz="2800" dirty="0" smtClean="0"/>
              <a:t>May describe other available resources</a:t>
            </a:r>
          </a:p>
          <a:p>
            <a:pPr eaLnBrk="1" hangingPunct="1">
              <a:defRPr/>
            </a:pPr>
            <a:r>
              <a:rPr lang="en-US" sz="2800" dirty="0" smtClean="0"/>
              <a:t>Describes the roles and functions of PC-MHI team providers (CCC, CM, and prescribing/consulting provider)</a:t>
            </a:r>
          </a:p>
          <a:p>
            <a:pPr eaLnBrk="1" hangingPunct="1">
              <a:defRPr/>
            </a:pPr>
            <a:r>
              <a:rPr lang="en-US" sz="2800" dirty="0" smtClean="0"/>
              <a:t>Describes roles and functions of specialty MH services</a:t>
            </a:r>
          </a:p>
          <a:p>
            <a:pPr eaLnBrk="1" hangingPunct="1">
              <a:defRPr/>
            </a:pPr>
            <a:endParaRPr lang="en-US" dirty="0" smtClean="0"/>
          </a:p>
        </p:txBody>
      </p:sp>
      <p:sp>
        <p:nvSpPr>
          <p:cNvPr id="4" name="Slide Number Placeholder 3"/>
          <p:cNvSpPr>
            <a:spLocks noGrp="1"/>
          </p:cNvSpPr>
          <p:nvPr>
            <p:ph type="sldNum" sz="quarter" idx="12"/>
          </p:nvPr>
        </p:nvSpPr>
        <p:spPr/>
        <p:txBody>
          <a:bodyPr/>
          <a:lstStyle/>
          <a:p>
            <a:pPr>
              <a:defRPr/>
            </a:pPr>
            <a:fld id="{3CE92553-9AF1-42BC-BC22-0E8DE15A171B}" type="slidenum">
              <a:rPr lang="en-US" smtClean="0"/>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xtured">
  <a:themeElements>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fontScheme name="Textured">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Textured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Textured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Textured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Textured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Textured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Textured</Template>
  <TotalTime>1448</TotalTime>
  <Words>1656</Words>
  <Application>Microsoft Office PowerPoint</Application>
  <PresentationFormat>On-screen Show (4:3)</PresentationFormat>
  <Paragraphs>191</Paragraphs>
  <Slides>26</Slides>
  <Notes>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Textured</vt:lpstr>
      <vt:lpstr>Service Agreements: How to Develop, How to Utilize </vt:lpstr>
      <vt:lpstr>Objectives</vt:lpstr>
      <vt:lpstr>The Big Picture: What are Service Agreements?</vt:lpstr>
      <vt:lpstr>The Smaller Picture: What do we Mean by Service Agreements?</vt:lpstr>
      <vt:lpstr>The WHY: Why are Service Agreements Needed?</vt:lpstr>
      <vt:lpstr>Service Agreements Can..</vt:lpstr>
      <vt:lpstr>What Else Can Service Agreements Do? </vt:lpstr>
      <vt:lpstr>Purpose of Service Agreement  (From VISN 2)</vt:lpstr>
      <vt:lpstr>Functions of a Service Agreement (VISN 2 PC-MH)</vt:lpstr>
      <vt:lpstr>Functions (cont.)</vt:lpstr>
      <vt:lpstr>VISN 2 PC-MH Service Agreement</vt:lpstr>
      <vt:lpstr>Stepped Care</vt:lpstr>
      <vt:lpstr>Steps to Develop Written Service Agreements  (From Schiller, Miller-Kovach, &amp; Miller, 1994)</vt:lpstr>
      <vt:lpstr>Key Steps in Establishing a Service Level Agreement (From Karten, 2008) </vt:lpstr>
      <vt:lpstr>The How</vt:lpstr>
      <vt:lpstr>The Who</vt:lpstr>
      <vt:lpstr>VISN 2 Process Begins</vt:lpstr>
      <vt:lpstr>VISN 2 Process Continues</vt:lpstr>
      <vt:lpstr>Are we there yet? (process continues)</vt:lpstr>
      <vt:lpstr>Implementation Recommendations </vt:lpstr>
      <vt:lpstr>Why is an Implementation Plan Important?</vt:lpstr>
      <vt:lpstr>Document Specifics (e.g., length, scope)</vt:lpstr>
      <vt:lpstr>Lessons Learned</vt:lpstr>
      <vt:lpstr>More Lessons Learned</vt:lpstr>
      <vt:lpstr>References</vt:lpstr>
      <vt:lpstr>Additional Resources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Kim Barrie</cp:lastModifiedBy>
  <cp:revision>112</cp:revision>
  <cp:lastPrinted>1601-01-01T00:00:00Z</cp:lastPrinted>
  <dcterms:created xsi:type="dcterms:W3CDTF">1601-01-01T00:00:00Z</dcterms:created>
  <dcterms:modified xsi:type="dcterms:W3CDTF">2017-02-16T14:24:09Z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2</vt:i4>
  </property>
  <property fmtid="{D5CDD505-2E9C-101B-9397-08002B2CF9AE}" pid="3" name="LCID">
    <vt:i4>1033</vt:i4>
  </property>
</Properties>
</file>