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6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70"/>
    <a:srgbClr val="5060AB"/>
    <a:srgbClr val="003F72"/>
    <a:srgbClr val="0083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76" autoAdjust="0"/>
    <p:restoredTop sz="90943" autoAdjust="0"/>
  </p:normalViewPr>
  <p:slideViewPr>
    <p:cSldViewPr snapToGrid="0" snapToObjects="1">
      <p:cViewPr varScale="1">
        <p:scale>
          <a:sx n="100" d="100"/>
          <a:sy n="100" d="100"/>
        </p:scale>
        <p:origin x="10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4291B02-4D4F-4DC0-B043-BB8407F88D15}" type="datetimeFigureOut">
              <a:rPr lang="en-US" altLang="en-US"/>
              <a:pPr>
                <a:defRPr/>
              </a:pPr>
              <a:t>1/15/2025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3EBBBE0-82F7-434E-9EF4-A5D802E12E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8389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C8A4610-B39B-4348-B07D-086FB20055DD}" type="datetimeFigureOut">
              <a:rPr lang="en-US" altLang="en-US"/>
              <a:pPr>
                <a:defRPr/>
              </a:pPr>
              <a:t>1/15/2025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F529EC7-8984-46AF-8CF2-03B16CC0CF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14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0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4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90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1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2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55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6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6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3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22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1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denvermirecc.libsyn.com/size/5/?search=postven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6C4029E-77C3-46AF-AB5A-3CC7E9B7A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258749"/>
            <a:ext cx="9144000" cy="989029"/>
            <a:chOff x="1" y="444346"/>
            <a:chExt cx="9143999" cy="989029"/>
          </a:xfrm>
        </p:grpSpPr>
        <p:pic>
          <p:nvPicPr>
            <p:cNvPr id="7" name="Picture 6" descr="Uniting for Suicide Postvention brand mark with 3 petal lotus flower representing the healing after suicide loss and the program's 3 audiences of community (purple), providers (green), and workplace (orange).">
              <a:extLst>
                <a:ext uri="{FF2B5EF4-FFF2-40B4-BE49-F238E27FC236}">
                  <a16:creationId xmlns:a16="http://schemas.microsoft.com/office/drawing/2014/main" id="{20A545D2-D226-4684-A319-F94309136A4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86"/>
            <a:stretch/>
          </p:blipFill>
          <p:spPr>
            <a:xfrm>
              <a:off x="1" y="444346"/>
              <a:ext cx="2894844" cy="989029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456306F-7288-475F-B7D6-D11EF0242844}"/>
                </a:ext>
              </a:extLst>
            </p:cNvPr>
            <p:cNvSpPr/>
            <p:nvPr/>
          </p:nvSpPr>
          <p:spPr>
            <a:xfrm>
              <a:off x="2894844" y="444346"/>
              <a:ext cx="6249156" cy="989029"/>
            </a:xfrm>
            <a:prstGeom prst="rect">
              <a:avLst/>
            </a:prstGeom>
            <a:solidFill>
              <a:srgbClr val="535F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1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2559949C-2788-4D69-9FCE-3A6A60F3E928}"/>
              </a:ext>
            </a:extLst>
          </p:cNvPr>
          <p:cNvSpPr/>
          <p:nvPr/>
        </p:nvSpPr>
        <p:spPr>
          <a:xfrm>
            <a:off x="447675" y="1239487"/>
            <a:ext cx="824865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3F7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Uniting for Suicide Postvention (USPV)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i="1" dirty="0">
                <a:solidFill>
                  <a:srgbClr val="003F72"/>
                </a:solidFill>
                <a:latin typeface="Calibri" panose="020F0502020204030204"/>
                <a:ea typeface="+mn-ea"/>
              </a:rPr>
              <a:t>Postvention Podcasts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003F7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BCD31FA-50B5-444D-B263-BFB0B7BAA27F}"/>
              </a:ext>
            </a:extLst>
          </p:cNvPr>
          <p:cNvSpPr/>
          <p:nvPr/>
        </p:nvSpPr>
        <p:spPr>
          <a:xfrm>
            <a:off x="38513" y="2372146"/>
            <a:ext cx="91054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u="sng" dirty="0">
                <a:solidFill>
                  <a:srgbClr val="003F72"/>
                </a:solidFill>
              </a:rPr>
              <a:t>Podcasts feature discussion from suicide postvention experts on the following topics: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47AA72F-9BC4-273A-2FA3-A0D1E22336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15952" y="2751808"/>
            <a:ext cx="470780" cy="2038573"/>
            <a:chOff x="815952" y="2751808"/>
            <a:chExt cx="470780" cy="2038573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179BCA0F-AF4E-4275-A607-E94AADE66C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247" t="84199" r="20867" b="5963"/>
            <a:stretch/>
          </p:blipFill>
          <p:spPr>
            <a:xfrm>
              <a:off x="815952" y="4313443"/>
              <a:ext cx="470780" cy="476938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EDEAC404-1D46-41E3-ACD4-A6C41A198F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247" t="84199" r="20867" b="5963"/>
            <a:stretch/>
          </p:blipFill>
          <p:spPr>
            <a:xfrm>
              <a:off x="815952" y="3800414"/>
              <a:ext cx="470780" cy="476938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7ED5326-E2DA-4391-ABB0-E7D9871E70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247" t="84199" r="20867" b="5963"/>
            <a:stretch/>
          </p:blipFill>
          <p:spPr>
            <a:xfrm>
              <a:off x="815952" y="2751808"/>
              <a:ext cx="470780" cy="476938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F81C7D97-B4DF-479E-A352-AA973BEDBAA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247" t="84199" r="20867" b="5963"/>
            <a:stretch/>
          </p:blipFill>
          <p:spPr>
            <a:xfrm>
              <a:off x="815952" y="3287385"/>
              <a:ext cx="470780" cy="476938"/>
            </a:xfrm>
            <a:prstGeom prst="rect">
              <a:avLst/>
            </a:prstGeom>
          </p:spPr>
        </p:pic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050F622C-49C5-4F23-95FD-AC26AE38F78A}"/>
              </a:ext>
            </a:extLst>
          </p:cNvPr>
          <p:cNvSpPr/>
          <p:nvPr/>
        </p:nvSpPr>
        <p:spPr>
          <a:xfrm>
            <a:off x="1412543" y="2817461"/>
            <a:ext cx="691550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rgbClr val="5060AB"/>
                </a:solidFill>
              </a:rPr>
              <a:t>The experience of losing family or friends to suicide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1500" dirty="0">
              <a:solidFill>
                <a:srgbClr val="5060AB"/>
              </a:solidFill>
            </a:endParaRPr>
          </a:p>
          <a:p>
            <a:pPr lvl="0"/>
            <a:r>
              <a:rPr lang="en-US" dirty="0">
                <a:solidFill>
                  <a:srgbClr val="5060AB"/>
                </a:solidFill>
              </a:rPr>
              <a:t>The professional and personal impact of losing a patient to suicide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1500" dirty="0">
              <a:solidFill>
                <a:srgbClr val="5060AB"/>
              </a:solidFill>
            </a:endParaRPr>
          </a:p>
          <a:p>
            <a:pPr lvl="0"/>
            <a:r>
              <a:rPr lang="en-US" dirty="0">
                <a:solidFill>
                  <a:srgbClr val="5060AB"/>
                </a:solidFill>
              </a:rPr>
              <a:t>How to manage legal and ethical concerns after a suicide loss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1500" dirty="0">
              <a:solidFill>
                <a:srgbClr val="5060AB"/>
              </a:solidFill>
            </a:endParaRPr>
          </a:p>
          <a:p>
            <a:pPr lvl="0"/>
            <a:r>
              <a:rPr lang="en-US" dirty="0">
                <a:solidFill>
                  <a:srgbClr val="5060AB"/>
                </a:solidFill>
              </a:rPr>
              <a:t>Implementing postvention practices in medical, mental health, military, school, community and workplace settings. </a:t>
            </a:r>
            <a:endParaRPr lang="en-US" sz="1600" dirty="0">
              <a:solidFill>
                <a:srgbClr val="5060AB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819BE3-F466-4F59-97A3-02E43A5BB296}"/>
              </a:ext>
            </a:extLst>
          </p:cNvPr>
          <p:cNvSpPr/>
          <p:nvPr/>
        </p:nvSpPr>
        <p:spPr>
          <a:xfrm>
            <a:off x="1694110" y="5143722"/>
            <a:ext cx="57049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3D70"/>
                </a:solidFill>
              </a:rPr>
              <a:t>Podcasts are available on the Rocky Mountain MIRECC </a:t>
            </a:r>
            <a:r>
              <a:rPr lang="en-US" dirty="0">
                <a:solidFill>
                  <a:srgbClr val="003D70"/>
                </a:solidFill>
                <a:hlinkClick r:id="rId4"/>
              </a:rPr>
              <a:t>Short Takes on Suicide Prevention </a:t>
            </a:r>
            <a:r>
              <a:rPr lang="en-US" dirty="0">
                <a:solidFill>
                  <a:srgbClr val="003D70"/>
                </a:solidFill>
              </a:rPr>
              <a:t>Channel</a:t>
            </a:r>
            <a:endParaRPr lang="en-US" dirty="0">
              <a:solidFill>
                <a:srgbClr val="003F7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34F4D4-B452-4992-928D-C40A15460524}"/>
              </a:ext>
            </a:extLst>
          </p:cNvPr>
          <p:cNvSpPr/>
          <p:nvPr/>
        </p:nvSpPr>
        <p:spPr>
          <a:xfrm>
            <a:off x="3813971" y="5909848"/>
            <a:ext cx="1516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535FAB"/>
                </a:solidFill>
                <a:latin typeface="Calibri" panose="020F0502020204030204"/>
                <a:ea typeface="+mn-ea"/>
              </a:rPr>
              <a:t>SRMConsult@va.gov</a:t>
            </a:r>
          </a:p>
        </p:txBody>
      </p:sp>
      <p:pic>
        <p:nvPicPr>
          <p:cNvPr id="16" name="Picture 15" descr="US Department of Veterans Affairs seal">
            <a:extLst>
              <a:ext uri="{FF2B5EF4-FFF2-40B4-BE49-F238E27FC236}">
                <a16:creationId xmlns:a16="http://schemas.microsoft.com/office/drawing/2014/main" id="{D794C8A7-832D-412A-BCEC-A19B59D9ED5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6138"/>
          <a:stretch/>
        </p:blipFill>
        <p:spPr>
          <a:xfrm>
            <a:off x="38513" y="6217732"/>
            <a:ext cx="2505625" cy="56631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8A0EA1-5800-4463-A928-AD39AEEDF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6667" b="92667" l="3084" r="96916">
                        <a14:foregroundMark x1="50220" y1="6667" x2="50220" y2="6667"/>
                        <a14:foregroundMark x1="79295" y1="62667" x2="79295" y2="62667"/>
                        <a14:foregroundMark x1="92952" y1="45333" x2="92952" y2="45333"/>
                        <a14:foregroundMark x1="63877" y1="51333" x2="70485" y2="50667"/>
                        <a14:foregroundMark x1="55947" y1="93333" x2="55947" y2="93333"/>
                        <a14:foregroundMark x1="66520" y1="60000" x2="55066" y2="90667"/>
                        <a14:foregroundMark x1="63877" y1="67333" x2="17621" y2="44667"/>
                        <a14:foregroundMark x1="17621" y1="44667" x2="40529" y2="92000"/>
                        <a14:foregroundMark x1="3084" y1="46000" x2="8370" y2="60667"/>
                        <a14:foregroundMark x1="45374" y1="92667" x2="31718" y2="54000"/>
                        <a14:foregroundMark x1="33921" y1="64667" x2="33921" y2="67333"/>
                        <a14:foregroundMark x1="35683" y1="76000" x2="38767" y2="82667"/>
                        <a14:foregroundMark x1="40529" y1="86000" x2="39207" y2="80667"/>
                        <a14:foregroundMark x1="57709" y1="86667" x2="67401" y2="64667"/>
                        <a14:foregroundMark x1="78855" y1="61333" x2="78855" y2="61333"/>
                        <a14:foregroundMark x1="79736" y1="62667" x2="69163" y2="76000"/>
                        <a14:foregroundMark x1="54185" y1="91333" x2="51982" y2="91333"/>
                        <a14:foregroundMark x1="46256" y1="92000" x2="47577" y2="93333"/>
                        <a14:foregroundMark x1="43612" y1="93333" x2="32599" y2="88667"/>
                        <a14:foregroundMark x1="38767" y1="84000" x2="17621" y2="78000"/>
                        <a14:foregroundMark x1="7048" y1="44667" x2="36123" y2="61333"/>
                        <a14:foregroundMark x1="67401" y1="60000" x2="67401" y2="60000"/>
                        <a14:foregroundMark x1="12335" y1="61333" x2="12335" y2="61333"/>
                        <a14:foregroundMark x1="14097" y1="65333" x2="16740" y2="71333"/>
                        <a14:foregroundMark x1="96916" y1="44667" x2="96916" y2="44667"/>
                        <a14:foregroundMark x1="11013" y1="56000" x2="11013" y2="5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487" y="6217655"/>
            <a:ext cx="857140" cy="566392"/>
          </a:xfrm>
          <a:prstGeom prst="rect">
            <a:avLst/>
          </a:prstGeom>
        </p:spPr>
      </p:pic>
      <p:pic>
        <p:nvPicPr>
          <p:cNvPr id="14" name="Picture 13" descr="Rocky Mountain MIRECC for Suicide Prevention brand image">
            <a:extLst>
              <a:ext uri="{FF2B5EF4-FFF2-40B4-BE49-F238E27FC236}">
                <a16:creationId xmlns:a16="http://schemas.microsoft.com/office/drawing/2014/main" id="{E34130C7-E879-408C-BAC6-11614C8AB2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0800000" flipH="1" flipV="1">
            <a:off x="7820942" y="6217656"/>
            <a:ext cx="1224739" cy="56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74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SPV PowerPoint TEMPLATE_LG" id="{5CCADF11-665F-480F-81F6-83A4BE5CF739}" vid="{49E72642-EB28-4EA0-A9E4-6B2DF86C01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9384</TotalTime>
  <Words>89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Bridget Matarazzo</dc:creator>
  <cp:lastModifiedBy>Hoffberg, Adam</cp:lastModifiedBy>
  <cp:revision>251</cp:revision>
  <dcterms:created xsi:type="dcterms:W3CDTF">2014-11-04T01:22:34Z</dcterms:created>
  <dcterms:modified xsi:type="dcterms:W3CDTF">2025-01-15T15:53:27Z</dcterms:modified>
</cp:coreProperties>
</file>