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00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6" autoAdjust="0"/>
    <p:restoredTop sz="90943" autoAdjust="0"/>
  </p:normalViewPr>
  <p:slideViewPr>
    <p:cSldViewPr snapToGrid="0" snapToObjects="1">
      <p:cViewPr varScale="1">
        <p:scale>
          <a:sx n="70" d="100"/>
          <a:sy n="70" d="100"/>
        </p:scale>
        <p:origin x="10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4291B02-4D4F-4DC0-B043-BB8407F88D15}" type="datetimeFigureOut">
              <a:rPr lang="en-US" altLang="en-US"/>
              <a:pPr>
                <a:defRPr/>
              </a:pPr>
              <a:t>8/13/2019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BBBE0-82F7-434E-9EF4-A5D802E12E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38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8A4610-B39B-4348-B07D-086FB20055DD}" type="datetimeFigureOut">
              <a:rPr lang="en-US" altLang="en-US"/>
              <a:pPr>
                <a:defRPr/>
              </a:pPr>
              <a:t>8/13/2019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529EC7-8984-46AF-8CF2-03B16CC0C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14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29EC7-8984-46AF-8CF2-03B16CC0CF2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24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07810"/>
            <a:ext cx="8484184" cy="12579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2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8" y="3265714"/>
            <a:ext cx="8484185" cy="117323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900" b="1" i="0" u="none" strike="noStrik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04798" y="4439333"/>
            <a:ext cx="8483600" cy="701144"/>
          </a:xfrm>
        </p:spPr>
        <p:txBody>
          <a:bodyPr>
            <a:normAutofit/>
          </a:bodyPr>
          <a:lstStyle>
            <a:lvl1pPr marL="0" marR="0" indent="0" algn="l" defTabSz="4572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 i="1">
                <a:solidFill>
                  <a:srgbClr val="003F72">
                    <a:alpha val="50000"/>
                  </a:srgb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304800" y="5140855"/>
            <a:ext cx="8483600" cy="688975"/>
          </a:xfr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en-US" sz="1600" b="0" i="0" kern="1200">
                <a:solidFill>
                  <a:srgbClr val="003F72">
                    <a:alpha val="50000"/>
                  </a:srgb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04800" y="6356350"/>
            <a:ext cx="4699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D1DE2D-8BB4-4D80-A959-7D8A0303D2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1666430"/>
          </a:xfrm>
          <a:prstGeom prst="rect">
            <a:avLst/>
          </a:prstGeom>
          <a:solidFill>
            <a:srgbClr val="A1A7E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278129"/>
            <a:ext cx="9144000" cy="1081454"/>
          </a:xfrm>
          <a:prstGeom prst="rect">
            <a:avLst/>
          </a:prstGeom>
          <a:solidFill>
            <a:srgbClr val="003F7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C:\Users\VHAECHWardeR\Desktop\LOGOS\Rocky Mountain MIRECC Logo\LOGO RGB\PNG_JPG\RM_MIRECC_REV_LOGO_RGB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15" y="474197"/>
            <a:ext cx="1530349" cy="66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VHAECHWardeR\Desktop\PPT HEADERS MIRECC\Cover_Header.pn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06"/>
          <a:stretch/>
        </p:blipFill>
        <p:spPr bwMode="auto">
          <a:xfrm>
            <a:off x="133279" y="431445"/>
            <a:ext cx="2412877" cy="76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433" y="72576"/>
            <a:ext cx="3693133" cy="176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0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48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0168" y="2003898"/>
            <a:ext cx="8229600" cy="4122265"/>
          </a:xfrm>
        </p:spPr>
        <p:txBody>
          <a:bodyPr vert="eaVert"/>
          <a:lstStyle>
            <a:lvl1pPr algn="l">
              <a:defRPr>
                <a:solidFill>
                  <a:srgbClr val="0083BE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10168" y="1222047"/>
            <a:ext cx="8229600" cy="54678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18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173378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3247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170460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594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12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382" y="1916349"/>
            <a:ext cx="8486602" cy="4209814"/>
          </a:xfrm>
        </p:spPr>
        <p:txBody>
          <a:bodyPr/>
          <a:lstStyle>
            <a:lvl1pPr marL="0" indent="0">
              <a:buNone/>
              <a:defRPr sz="2600" b="1">
                <a:solidFill>
                  <a:srgbClr val="0083BE"/>
                </a:solidFill>
              </a:defRPr>
            </a:lvl1pPr>
            <a:lvl2pPr marL="457200" indent="0">
              <a:buNone/>
              <a:defRPr sz="1800"/>
            </a:lvl2pPr>
            <a:lvl3pPr>
              <a:defRPr sz="1800">
                <a:solidFill>
                  <a:schemeClr val="tx1">
                    <a:alpha val="50000"/>
                  </a:schemeClr>
                </a:solidFill>
              </a:defRPr>
            </a:lvl3pPr>
            <a:lvl4pPr>
              <a:defRPr sz="1800"/>
            </a:lvl4pPr>
            <a:lvl5pPr>
              <a:defRPr sz="18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1408350"/>
            <a:ext cx="8484184" cy="507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26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56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83" y="2249714"/>
            <a:ext cx="8478760" cy="19594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80000"/>
              </a:lnSpc>
              <a:defRPr sz="4200" b="1" u="none" kern="1200" cap="none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55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8635" y="2465964"/>
            <a:ext cx="4059841" cy="35165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4800" y="1378857"/>
            <a:ext cx="8484184" cy="507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26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4729143" y="2465964"/>
            <a:ext cx="4059841" cy="35165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05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1453798"/>
            <a:ext cx="3267452" cy="55214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70000"/>
              </a:lnSpc>
              <a:defRPr sz="1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6" y="1453798"/>
            <a:ext cx="4869543" cy="4070794"/>
          </a:xfrm>
        </p:spPr>
        <p:txBody>
          <a:bodyPr/>
          <a:lstStyle>
            <a:lvl1pPr>
              <a:defRPr sz="2800">
                <a:solidFill>
                  <a:srgbClr val="0083BE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318636" y="2018042"/>
            <a:ext cx="3261554" cy="363372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2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 bwMode="auto">
          <a:xfrm>
            <a:off x="301625" y="1304317"/>
            <a:ext cx="847883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 b="1" u="none" kern="1200" cap="none">
                <a:solidFill>
                  <a:srgbClr val="0083BE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dirty="0"/>
              <a:t>Click to edit Master title style</a:t>
            </a:r>
            <a:r>
              <a:rPr lang="en-US" baseline="0" dirty="0"/>
              <a:t> </a:t>
            </a:r>
            <a:r>
              <a:rPr lang="en-US" dirty="0"/>
              <a:t>Click to edit Master title style</a:t>
            </a:r>
          </a:p>
          <a:p>
            <a:pPr>
              <a:lnSpc>
                <a:spcPct val="70000"/>
              </a:lnSpc>
              <a:defRPr/>
            </a:pPr>
            <a:endParaRPr lang="en-US" dirty="0"/>
          </a:p>
        </p:txBody>
      </p:sp>
      <p:pic>
        <p:nvPicPr>
          <p:cNvPr id="3" name="Picture 4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7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82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382" y="1222046"/>
            <a:ext cx="5486400" cy="35785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82" y="5367338"/>
            <a:ext cx="5486400" cy="758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20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4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9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2263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 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51963" y="6274717"/>
            <a:ext cx="6429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67381F-784E-42F0-A999-29CE58C63F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96611"/>
            <a:ext cx="9144000" cy="795470"/>
          </a:xfrm>
          <a:prstGeom prst="rect">
            <a:avLst/>
          </a:prstGeom>
          <a:solidFill>
            <a:srgbClr val="A1A7E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3" y="71591"/>
            <a:ext cx="2188216" cy="10455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3" r:id="rId8"/>
    <p:sldLayoutId id="2147483744" r:id="rId9"/>
    <p:sldLayoutId id="2147483745" r:id="rId10"/>
    <p:sldLayoutId id="2147483739" r:id="rId11"/>
    <p:sldLayoutId id="2147483740" r:id="rId12"/>
    <p:sldLayoutId id="2147483741" r:id="rId13"/>
    <p:sldLayoutId id="2147483742" r:id="rId14"/>
  </p:sldLayoutIdLst>
  <p:txStyles>
    <p:titleStyle>
      <a:lvl1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 kern="1200">
          <a:solidFill>
            <a:srgbClr val="0083BE"/>
          </a:solidFill>
          <a:latin typeface="+mj-lt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lnSpc>
          <a:spcPct val="70000"/>
        </a:lnSpc>
        <a:spcBef>
          <a:spcPct val="20000"/>
        </a:spcBef>
        <a:spcAft>
          <a:spcPct val="0"/>
        </a:spcAft>
        <a:buFont typeface="Arial" charset="0"/>
        <a:defRPr sz="3200" b="1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1320801"/>
            <a:ext cx="8484184" cy="5079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Uniting for Suicide Postvention (USPV) Suicide Postvention Podcasts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09BEE4-735A-48BB-98AF-D623DC67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382" y="2181813"/>
            <a:ext cx="8486602" cy="3803515"/>
          </a:xfrm>
        </p:spPr>
        <p:txBody>
          <a:bodyPr/>
          <a:lstStyle/>
          <a:p>
            <a:pPr lvl="0"/>
            <a:r>
              <a:rPr lang="en-US" sz="2000" dirty="0">
                <a:solidFill>
                  <a:srgbClr val="003F72"/>
                </a:solidFill>
              </a:rPr>
              <a:t>Podcasts feature discussion from experts in the field of suicide postvention on the following topics: </a:t>
            </a:r>
          </a:p>
          <a:p>
            <a:pPr lvl="0"/>
            <a:endParaRPr lang="en-US" sz="2000" b="0" dirty="0">
              <a:solidFill>
                <a:srgbClr val="003F72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3F72"/>
                </a:solidFill>
              </a:rPr>
              <a:t>The experience of losing family or friends to suicide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3F72"/>
                </a:solidFill>
              </a:rPr>
              <a:t>The professional and personal impact of losing a patient to suicide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3F72"/>
                </a:solidFill>
              </a:rPr>
              <a:t>How to manage legal and ethical concerns after a suicide loss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3F72"/>
                </a:solidFill>
              </a:rPr>
              <a:t>Implementing postvention practices in medical, mental health, military, school, community and workplace settings. </a:t>
            </a:r>
            <a:endParaRPr lang="en-US" sz="1800" b="0" dirty="0">
              <a:solidFill>
                <a:srgbClr val="003F72"/>
              </a:solidFill>
            </a:endParaRPr>
          </a:p>
          <a:p>
            <a:endParaRPr lang="en-US" sz="2400" dirty="0">
              <a:solidFill>
                <a:srgbClr val="003F72"/>
              </a:solidFill>
            </a:endParaRPr>
          </a:p>
          <a:p>
            <a:r>
              <a:rPr lang="en-US" sz="2400" dirty="0">
                <a:solidFill>
                  <a:srgbClr val="003F72"/>
                </a:solidFill>
              </a:rPr>
              <a:t>Podcasts are available on the Rocky Mountain MIRECC Short Takes on Suicide Prevention Channel: </a:t>
            </a:r>
            <a:endParaRPr lang="en-US" sz="2000" dirty="0">
              <a:solidFill>
                <a:srgbClr val="003F72"/>
              </a:solidFill>
            </a:endParaRPr>
          </a:p>
          <a:p>
            <a:r>
              <a:rPr lang="en-US" u="sng" dirty="0"/>
              <a:t>https://www.mirecc.va.gov/visn19/education/media/#PostventionPodcasts</a:t>
            </a:r>
            <a:endParaRPr lang="en-US" sz="2400" dirty="0">
              <a:solidFill>
                <a:srgbClr val="003F72"/>
              </a:solidFill>
            </a:endParaRPr>
          </a:p>
          <a:p>
            <a:endParaRPr lang="en-US" sz="2400" dirty="0">
              <a:solidFill>
                <a:srgbClr val="003F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40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9181</TotalTime>
  <Words>108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Calibri</vt:lpstr>
      <vt:lpstr>Office Theme</vt:lpstr>
      <vt:lpstr>Uniting for Suicide Postvention (USPV) Suicide Postvention Podcasts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Matarazzo</dc:creator>
  <cp:lastModifiedBy>Gaeddert, Laurel A.</cp:lastModifiedBy>
  <cp:revision>246</cp:revision>
  <dcterms:created xsi:type="dcterms:W3CDTF">2014-11-04T01:22:34Z</dcterms:created>
  <dcterms:modified xsi:type="dcterms:W3CDTF">2019-08-13T14:59:10Z</dcterms:modified>
</cp:coreProperties>
</file>