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Lst>
  <p:notesMasterIdLst>
    <p:notesMasterId r:id="rId26"/>
  </p:notesMasterIdLst>
  <p:sldIdLst>
    <p:sldId id="256" r:id="rId3"/>
    <p:sldId id="257" r:id="rId4"/>
    <p:sldId id="359" r:id="rId5"/>
    <p:sldId id="323" r:id="rId6"/>
    <p:sldId id="326" r:id="rId7"/>
    <p:sldId id="327" r:id="rId8"/>
    <p:sldId id="328" r:id="rId9"/>
    <p:sldId id="329" r:id="rId10"/>
    <p:sldId id="335" r:id="rId11"/>
    <p:sldId id="336" r:id="rId12"/>
    <p:sldId id="337" r:id="rId13"/>
    <p:sldId id="339" r:id="rId14"/>
    <p:sldId id="358" r:id="rId15"/>
    <p:sldId id="342" r:id="rId16"/>
    <p:sldId id="343" r:id="rId17"/>
    <p:sldId id="344" r:id="rId18"/>
    <p:sldId id="332" r:id="rId19"/>
    <p:sldId id="333" r:id="rId20"/>
    <p:sldId id="346" r:id="rId21"/>
    <p:sldId id="348" r:id="rId22"/>
    <p:sldId id="349" r:id="rId23"/>
    <p:sldId id="350" r:id="rId24"/>
    <p:sldId id="35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p:cViewPr varScale="1">
        <p:scale>
          <a:sx n="68" d="100"/>
          <a:sy n="68" d="100"/>
        </p:scale>
        <p:origin x="1458" y="72"/>
      </p:cViewPr>
      <p:guideLst>
        <p:guide orient="horz" pos="2160"/>
        <p:guide pos="2880"/>
      </p:guideLst>
    </p:cSldViewPr>
  </p:slideViewPr>
  <p:notesTextViewPr>
    <p:cViewPr>
      <p:scale>
        <a:sx n="1" d="1"/>
        <a:sy n="1" d="1"/>
      </p:scale>
      <p:origin x="0" y="0"/>
    </p:cViewPr>
  </p:notesTextViewPr>
  <p:sorterViewPr>
    <p:cViewPr>
      <p:scale>
        <a:sx n="100" d="100"/>
        <a:sy n="100" d="100"/>
      </p:scale>
      <p:origin x="0" y="65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B71C46-B54C-44FC-A72E-F1F4A1F45DD1}" type="datetimeFigureOut">
              <a:rPr lang="en-US" smtClean="0"/>
              <a:t>7/18/2018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D7978-ECBE-4054-A703-913C6A22FFF7}" type="slidenum">
              <a:rPr lang="en-US" smtClean="0"/>
              <a:t>‹#›</a:t>
            </a:fld>
            <a:endParaRPr lang="en-US"/>
          </a:p>
        </p:txBody>
      </p:sp>
    </p:spTree>
    <p:extLst>
      <p:ext uri="{BB962C8B-B14F-4D97-AF65-F5344CB8AC3E}">
        <p14:creationId xmlns:p14="http://schemas.microsoft.com/office/powerpoint/2010/main" val="154934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26A9116-E47D-44E5-A193-16EAEF9DCF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B22BE1F1-C661-4AB1-A570-3D8680F9A0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 Recognition of the increased incidence of suicide among veterans – very quick intro</a:t>
            </a:r>
          </a:p>
          <a:p>
            <a:r>
              <a:rPr lang="en-US" altLang="en-US"/>
              <a:t>2) Discuss difference between screening and assessment. </a:t>
            </a:r>
          </a:p>
          <a:p>
            <a:r>
              <a:rPr lang="en-US" altLang="en-US"/>
              <a:t>Identifying tools for screening  and how that differs from suicide risk assessment.</a:t>
            </a:r>
          </a:p>
          <a:p>
            <a:r>
              <a:rPr lang="en-US" altLang="en-US"/>
              <a:t>When to assess and what elements to cover during assessment</a:t>
            </a:r>
          </a:p>
          <a:p>
            <a:r>
              <a:rPr lang="en-US" altLang="en-US"/>
              <a:t>3) Identifying available resource in the VA and community.</a:t>
            </a:r>
          </a:p>
          <a:p>
            <a:endParaRPr lang="en-US" altLang="en-US"/>
          </a:p>
          <a:p>
            <a:endParaRPr lang="en-US" altLang="en-US"/>
          </a:p>
          <a:p>
            <a:r>
              <a:rPr lang="en-US" altLang="en-US"/>
              <a:t>Took out a few intro slides, why it matters for md’s, some of the roleplay, risk stratification—I think this is another talk. </a:t>
            </a:r>
          </a:p>
          <a:p>
            <a:endParaRPr lang="en-US" altLang="en-US"/>
          </a:p>
          <a:p>
            <a:r>
              <a:rPr lang="en-US" altLang="en-US"/>
              <a:t>Bring safety planning folders</a:t>
            </a:r>
          </a:p>
        </p:txBody>
      </p:sp>
      <p:sp>
        <p:nvSpPr>
          <p:cNvPr id="13316" name="Slide Number Placeholder 3">
            <a:extLst>
              <a:ext uri="{FF2B5EF4-FFF2-40B4-BE49-F238E27FC236}">
                <a16:creationId xmlns:a16="http://schemas.microsoft.com/office/drawing/2014/main" id="{3298DB90-6310-4428-9599-2A341B9E41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25D2E8B-C671-4078-8EBA-7B9B6E2A88F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AD7978-ECBE-4054-A703-913C6A22FFF7}" type="slidenum">
              <a:rPr lang="en-US" smtClean="0"/>
              <a:t>6</a:t>
            </a:fld>
            <a:endParaRPr lang="en-US"/>
          </a:p>
        </p:txBody>
      </p:sp>
    </p:spTree>
    <p:extLst>
      <p:ext uri="{BB962C8B-B14F-4D97-AF65-F5344CB8AC3E}">
        <p14:creationId xmlns:p14="http://schemas.microsoft.com/office/powerpoint/2010/main" val="206592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AD7978-ECBE-4054-A703-913C6A22FFF7}" type="slidenum">
              <a:rPr lang="en-US" smtClean="0"/>
              <a:t>8</a:t>
            </a:fld>
            <a:endParaRPr lang="en-US"/>
          </a:p>
        </p:txBody>
      </p:sp>
    </p:spTree>
    <p:extLst>
      <p:ext uri="{BB962C8B-B14F-4D97-AF65-F5344CB8AC3E}">
        <p14:creationId xmlns:p14="http://schemas.microsoft.com/office/powerpoint/2010/main" val="1276747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RM_MIRECC_LOGO_RGB.jpg">
            <a:extLst>
              <a:ext uri="{FF2B5EF4-FFF2-40B4-BE49-F238E27FC236}">
                <a16:creationId xmlns:a16="http://schemas.microsoft.com/office/drawing/2014/main" id="{4326783D-7884-4766-ACEA-8308422D9D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3838" y="6210300"/>
            <a:ext cx="9445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over_Header.png">
            <a:extLst>
              <a:ext uri="{FF2B5EF4-FFF2-40B4-BE49-F238E27FC236}">
                <a16:creationId xmlns:a16="http://schemas.microsoft.com/office/drawing/2014/main" id="{4EA92871-638E-4C03-A31E-9B89CE61212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2007810"/>
            <a:ext cx="8484184" cy="1257904"/>
          </a:xfrm>
        </p:spPr>
        <p:txBody>
          <a:bodyPr>
            <a:normAutofit/>
          </a:bodyPr>
          <a:lstStyle>
            <a:lvl1pPr algn="l">
              <a:lnSpc>
                <a:spcPct val="80000"/>
              </a:lnSpc>
              <a:defRPr sz="4200" b="1" baseline="0">
                <a:solidFill>
                  <a:srgbClr val="0083BE"/>
                </a:solidFill>
              </a:defRPr>
            </a:lvl1pPr>
          </a:lstStyle>
          <a:p>
            <a:r>
              <a:rPr lang="en-US" dirty="0"/>
              <a:t>Click to edit Master title style</a:t>
            </a:r>
          </a:p>
        </p:txBody>
      </p:sp>
      <p:sp>
        <p:nvSpPr>
          <p:cNvPr id="3" name="Subtitle 2"/>
          <p:cNvSpPr>
            <a:spLocks noGrp="1"/>
          </p:cNvSpPr>
          <p:nvPr>
            <p:ph type="subTitle" idx="1"/>
          </p:nvPr>
        </p:nvSpPr>
        <p:spPr>
          <a:xfrm>
            <a:off x="304798" y="3265714"/>
            <a:ext cx="8484185" cy="1173239"/>
          </a:xfrm>
        </p:spPr>
        <p:txBody>
          <a:bodyPr/>
          <a:lstStyle>
            <a:lvl1pPr marL="0" marR="0" indent="0" algn="l" defTabSz="457200" rtl="0" eaLnBrk="1" fontAlgn="auto" latinLnBrk="0" hangingPunct="1">
              <a:lnSpc>
                <a:spcPct val="70000"/>
              </a:lnSpc>
              <a:spcBef>
                <a:spcPct val="20000"/>
              </a:spcBef>
              <a:spcAft>
                <a:spcPts val="0"/>
              </a:spcAft>
              <a:buClrTx/>
              <a:buSzTx/>
              <a:buFont typeface="Arial"/>
              <a:buNone/>
              <a:tabLst/>
              <a:defRPr sz="1900" b="1" i="0" u="none" strike="noStrik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a:p>
            <a:endParaRPr lang="en-US" dirty="0"/>
          </a:p>
          <a:p>
            <a:endParaRPr lang="en-US" dirty="0"/>
          </a:p>
          <a:p>
            <a:endParaRPr lang="en-US" dirty="0"/>
          </a:p>
          <a:p>
            <a:endParaRPr lang="en-US" dirty="0"/>
          </a:p>
          <a:p>
            <a:endParaRPr lang="en-US" dirty="0"/>
          </a:p>
        </p:txBody>
      </p:sp>
      <p:sp>
        <p:nvSpPr>
          <p:cNvPr id="9" name="Text Placeholder 8"/>
          <p:cNvSpPr>
            <a:spLocks noGrp="1"/>
          </p:cNvSpPr>
          <p:nvPr>
            <p:ph type="body" sz="quarter" idx="11"/>
          </p:nvPr>
        </p:nvSpPr>
        <p:spPr>
          <a:xfrm>
            <a:off x="304798" y="4439333"/>
            <a:ext cx="8483600" cy="701144"/>
          </a:xfrm>
        </p:spPr>
        <p:txBody>
          <a:bodyPr>
            <a:normAutofit/>
          </a:bodyPr>
          <a:lstStyle>
            <a:lvl1pPr marL="0" marR="0" indent="0" algn="l" defTabSz="457200" rtl="0" eaLnBrk="1" fontAlgn="base" latinLnBrk="0" hangingPunct="1">
              <a:lnSpc>
                <a:spcPct val="70000"/>
              </a:lnSpc>
              <a:spcBef>
                <a:spcPct val="20000"/>
              </a:spcBef>
              <a:spcAft>
                <a:spcPct val="0"/>
              </a:spcAft>
              <a:buClrTx/>
              <a:buSzTx/>
              <a:buFont typeface="Arial" charset="0"/>
              <a:buNone/>
              <a:tabLst/>
              <a:defRPr sz="1600" i="1">
                <a:solidFill>
                  <a:srgbClr val="003F72">
                    <a:alpha val="50000"/>
                  </a:srgbClr>
                </a:solidFill>
              </a:defRPr>
            </a:lvl1pPr>
          </a:lstStyle>
          <a:p>
            <a:pPr lvl="0"/>
            <a:r>
              <a:rPr lang="en-US" dirty="0"/>
              <a:t>Click to edit Master text styles</a:t>
            </a:r>
          </a:p>
          <a:p>
            <a:pPr lvl="0"/>
            <a:r>
              <a:rPr lang="en-US" dirty="0"/>
              <a:t>Click to edit Master text styles</a:t>
            </a:r>
          </a:p>
          <a:p>
            <a:pPr lvl="0"/>
            <a:endParaRPr lang="en-US" dirty="0"/>
          </a:p>
        </p:txBody>
      </p:sp>
      <p:sp>
        <p:nvSpPr>
          <p:cNvPr id="11" name="Text Placeholder 10"/>
          <p:cNvSpPr>
            <a:spLocks noGrp="1"/>
          </p:cNvSpPr>
          <p:nvPr>
            <p:ph type="body" sz="quarter" idx="12"/>
          </p:nvPr>
        </p:nvSpPr>
        <p:spPr>
          <a:xfrm>
            <a:off x="304800" y="5140855"/>
            <a:ext cx="8483600" cy="688975"/>
          </a:xfrm>
        </p:spPr>
        <p:txBody>
          <a:bodyPr/>
          <a:lstStyle>
            <a:lvl1pPr marL="0" marR="0" indent="0" algn="l" defTabSz="457200" rtl="0" eaLnBrk="1" fontAlgn="base" latinLnBrk="0" hangingPunct="1">
              <a:lnSpc>
                <a:spcPct val="70000"/>
              </a:lnSpc>
              <a:spcBef>
                <a:spcPct val="20000"/>
              </a:spcBef>
              <a:spcAft>
                <a:spcPct val="0"/>
              </a:spcAft>
              <a:buClrTx/>
              <a:buSzTx/>
              <a:buFont typeface="Arial" charset="0"/>
              <a:buNone/>
              <a:tabLst/>
              <a:defRPr lang="en-US" sz="1600" b="0" i="0" kern="1200">
                <a:solidFill>
                  <a:srgbClr val="003F72">
                    <a:alpha val="50000"/>
                  </a:srgbClr>
                </a:solidFill>
                <a:latin typeface="+mn-lt"/>
                <a:ea typeface="ＭＳ Ｐゴシック" charset="0"/>
                <a:cs typeface="ＭＳ Ｐゴシック" charset="0"/>
              </a:defRPr>
            </a:lvl1pPr>
          </a:lstStyle>
          <a:p>
            <a:pPr lvl="0"/>
            <a:r>
              <a:rPr lang="en-US" dirty="0"/>
              <a:t>Click to edit Master text styles</a:t>
            </a:r>
          </a:p>
          <a:p>
            <a:pPr lvl="0"/>
            <a:r>
              <a:rPr lang="en-US" dirty="0"/>
              <a:t>Click to edit Master text styles</a:t>
            </a:r>
          </a:p>
          <a:p>
            <a:pPr lvl="0"/>
            <a:endParaRPr lang="en-US" dirty="0"/>
          </a:p>
          <a:p>
            <a:pPr lvl="0"/>
            <a:endParaRPr lang="en-US" dirty="0"/>
          </a:p>
        </p:txBody>
      </p:sp>
      <p:sp>
        <p:nvSpPr>
          <p:cNvPr id="8" name="Slide Number Placeholder 5">
            <a:extLst>
              <a:ext uri="{FF2B5EF4-FFF2-40B4-BE49-F238E27FC236}">
                <a16:creationId xmlns:a16="http://schemas.microsoft.com/office/drawing/2014/main" id="{F4A6639B-9D85-4268-934A-CDDD14960AF6}"/>
              </a:ext>
            </a:extLst>
          </p:cNvPr>
          <p:cNvSpPr>
            <a:spLocks noGrp="1"/>
          </p:cNvSpPr>
          <p:nvPr>
            <p:ph type="sldNum" sz="quarter" idx="13"/>
          </p:nvPr>
        </p:nvSpPr>
        <p:spPr>
          <a:xfrm>
            <a:off x="304800" y="6356350"/>
            <a:ext cx="469900" cy="365125"/>
          </a:xfrm>
        </p:spPr>
        <p:txBody>
          <a:bodyPr/>
          <a:lstStyle>
            <a:lvl1pPr>
              <a:defRPr/>
            </a:lvl1pPr>
          </a:lstStyle>
          <a:p>
            <a:pPr>
              <a:defRPr/>
            </a:pPr>
            <a:fld id="{EF40AE19-D891-4DE6-9B0C-4AF2766ECF98}" type="slidenum">
              <a:rPr lang="en-US" altLang="en-US"/>
              <a:pPr>
                <a:defRPr/>
              </a:pPr>
              <a:t>‹#›</a:t>
            </a:fld>
            <a:endParaRPr lang="en-US" altLang="en-US"/>
          </a:p>
        </p:txBody>
      </p:sp>
    </p:spTree>
    <p:extLst>
      <p:ext uri="{BB962C8B-B14F-4D97-AF65-F5344CB8AC3E}">
        <p14:creationId xmlns:p14="http://schemas.microsoft.com/office/powerpoint/2010/main" val="409786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descr="RM_MIRECC_LOGO_RGB.jpg">
            <a:extLst>
              <a:ext uri="{FF2B5EF4-FFF2-40B4-BE49-F238E27FC236}">
                <a16:creationId xmlns:a16="http://schemas.microsoft.com/office/drawing/2014/main" id="{DC23E0F2-A169-41FF-86A2-59A838DE09C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3838" y="6210300"/>
            <a:ext cx="9445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ody_Header.png">
            <a:extLst>
              <a:ext uri="{FF2B5EF4-FFF2-40B4-BE49-F238E27FC236}">
                <a16:creationId xmlns:a16="http://schemas.microsoft.com/office/drawing/2014/main" id="{61FF9C65-7AB1-45BD-8127-5D267023EFE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2382" y="1378857"/>
            <a:ext cx="8486602" cy="4747306"/>
          </a:xfrm>
        </p:spPr>
        <p:txBody>
          <a:bodyPr/>
          <a:lstStyle>
            <a:lvl1pPr marL="0" indent="0">
              <a:buNone/>
              <a:defRPr sz="2600" b="1">
                <a:solidFill>
                  <a:srgbClr val="0083BE"/>
                </a:solidFill>
              </a:defRPr>
            </a:lvl1pPr>
            <a:lvl2pPr marL="457200" indent="0">
              <a:buNone/>
              <a:defRPr sz="1800"/>
            </a:lvl2pPr>
            <a:lvl3pPr>
              <a:defRPr sz="1800">
                <a:solidFill>
                  <a:schemeClr val="tx1">
                    <a:alpha val="50000"/>
                  </a:schemeClr>
                </a:solidFill>
              </a:defRPr>
            </a:lvl3pPr>
            <a:lvl4pPr>
              <a:defRPr sz="1800"/>
            </a:lvl4pPr>
            <a:lvl5pPr>
              <a:defRPr sz="1800" i="1"/>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1"/>
          <p:cNvSpPr>
            <a:spLocks noGrp="1"/>
          </p:cNvSpPr>
          <p:nvPr>
            <p:ph type="ctrTitle"/>
          </p:nvPr>
        </p:nvSpPr>
        <p:spPr>
          <a:xfrm>
            <a:off x="304800" y="870858"/>
            <a:ext cx="8484184" cy="507999"/>
          </a:xfrm>
        </p:spPr>
        <p:txBody>
          <a:bodyPr>
            <a:normAutofit/>
          </a:bodyPr>
          <a:lstStyle>
            <a:lvl1pPr algn="l">
              <a:lnSpc>
                <a:spcPct val="80000"/>
              </a:lnSpc>
              <a:defRPr sz="2600" b="1" baseline="0">
                <a:solidFill>
                  <a:srgbClr val="0083BE"/>
                </a:solidFill>
              </a:defRPr>
            </a:lvl1pPr>
          </a:lstStyle>
          <a:p>
            <a:r>
              <a:rPr lang="en-US" dirty="0"/>
              <a:t>Click to edit Master title style</a:t>
            </a:r>
          </a:p>
        </p:txBody>
      </p:sp>
    </p:spTree>
    <p:extLst>
      <p:ext uri="{BB962C8B-B14F-4D97-AF65-F5344CB8AC3E}">
        <p14:creationId xmlns:p14="http://schemas.microsoft.com/office/powerpoint/2010/main" val="66277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descr="section_test.png">
            <a:extLst>
              <a:ext uri="{FF2B5EF4-FFF2-40B4-BE49-F238E27FC236}">
                <a16:creationId xmlns:a16="http://schemas.microsoft.com/office/drawing/2014/main" id="{960BBE22-7EAE-42C4-92FD-FCE51A6D2F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2383" y="2249714"/>
            <a:ext cx="8478760" cy="1959429"/>
          </a:xfrm>
        </p:spPr>
        <p:txBody>
          <a:bodyPr anchor="t">
            <a:normAutofit/>
          </a:bodyPr>
          <a:lstStyle>
            <a:lvl1pPr algn="l">
              <a:lnSpc>
                <a:spcPct val="80000"/>
              </a:lnSpc>
              <a:defRPr sz="4200" b="1" u="none" kern="1200" cap="none">
                <a:solidFill>
                  <a:srgbClr val="0083BE"/>
                </a:solidFill>
              </a:defRPr>
            </a:lvl1pPr>
          </a:lstStyle>
          <a:p>
            <a:r>
              <a:rPr lang="en-US" dirty="0"/>
              <a:t>Click to edit Master title style</a:t>
            </a:r>
          </a:p>
        </p:txBody>
      </p:sp>
    </p:spTree>
    <p:extLst>
      <p:ext uri="{BB962C8B-B14F-4D97-AF65-F5344CB8AC3E}">
        <p14:creationId xmlns:p14="http://schemas.microsoft.com/office/powerpoint/2010/main" val="3279151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RM_MIRECC_LOGO_RGB.jpg">
            <a:extLst>
              <a:ext uri="{FF2B5EF4-FFF2-40B4-BE49-F238E27FC236}">
                <a16:creationId xmlns:a16="http://schemas.microsoft.com/office/drawing/2014/main" id="{064421B5-C3F7-4CE8-8E08-0FB20B1A6C9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3838" y="6210300"/>
            <a:ext cx="9445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ody_test.png">
            <a:extLst>
              <a:ext uri="{FF2B5EF4-FFF2-40B4-BE49-F238E27FC236}">
                <a16:creationId xmlns:a16="http://schemas.microsoft.com/office/drawing/2014/main" id="{DDC52A46-5A60-4CCA-B65A-03061397CAF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175"/>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318635" y="1600200"/>
            <a:ext cx="4059841"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ctrTitle"/>
          </p:nvPr>
        </p:nvSpPr>
        <p:spPr>
          <a:xfrm>
            <a:off x="304800" y="870858"/>
            <a:ext cx="8484184" cy="507999"/>
          </a:xfrm>
        </p:spPr>
        <p:txBody>
          <a:bodyPr>
            <a:normAutofit/>
          </a:bodyPr>
          <a:lstStyle>
            <a:lvl1pPr algn="l">
              <a:lnSpc>
                <a:spcPct val="80000"/>
              </a:lnSpc>
              <a:defRPr sz="2600" b="1" baseline="0">
                <a:solidFill>
                  <a:srgbClr val="0083BE"/>
                </a:solidFill>
              </a:defRPr>
            </a:lvl1pPr>
          </a:lstStyle>
          <a:p>
            <a:r>
              <a:rPr lang="en-US" dirty="0"/>
              <a:t>Click to edit Master title style</a:t>
            </a:r>
          </a:p>
        </p:txBody>
      </p:sp>
      <p:sp>
        <p:nvSpPr>
          <p:cNvPr id="13" name="Content Placeholder 2"/>
          <p:cNvSpPr>
            <a:spLocks noGrp="1"/>
          </p:cNvSpPr>
          <p:nvPr>
            <p:ph sz="half" idx="13"/>
          </p:nvPr>
        </p:nvSpPr>
        <p:spPr>
          <a:xfrm>
            <a:off x="4729143" y="1600200"/>
            <a:ext cx="4059841"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327553D-8880-43D2-B147-D56B81A9D201}"/>
              </a:ext>
            </a:extLst>
          </p:cNvPr>
          <p:cNvSpPr>
            <a:spLocks noGrp="1"/>
          </p:cNvSpPr>
          <p:nvPr>
            <p:ph type="sldNum" sz="quarter" idx="14"/>
          </p:nvPr>
        </p:nvSpPr>
        <p:spPr/>
        <p:txBody>
          <a:bodyPr/>
          <a:lstStyle>
            <a:lvl1pPr>
              <a:defRPr/>
            </a:lvl1pPr>
          </a:lstStyle>
          <a:p>
            <a:fld id="{1E4921F7-E4EA-4CD3-9060-DD29C5215A3E}" type="slidenum">
              <a:rPr lang="en-US" altLang="en-US"/>
              <a:pPr/>
              <a:t>‹#›</a:t>
            </a:fld>
            <a:endParaRPr lang="en-US" altLang="en-US"/>
          </a:p>
        </p:txBody>
      </p:sp>
    </p:spTree>
    <p:extLst>
      <p:ext uri="{BB962C8B-B14F-4D97-AF65-F5344CB8AC3E}">
        <p14:creationId xmlns:p14="http://schemas.microsoft.com/office/powerpoint/2010/main" val="421432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descr="RM_MIRECC_LOGO_RGB.jpg">
            <a:extLst>
              <a:ext uri="{FF2B5EF4-FFF2-40B4-BE49-F238E27FC236}">
                <a16:creationId xmlns:a16="http://schemas.microsoft.com/office/drawing/2014/main" id="{83D9622A-A3A2-4B89-8241-8E465653A1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3838" y="6210300"/>
            <a:ext cx="9445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ody_test.png">
            <a:extLst>
              <a:ext uri="{FF2B5EF4-FFF2-40B4-BE49-F238E27FC236}">
                <a16:creationId xmlns:a16="http://schemas.microsoft.com/office/drawing/2014/main" id="{EED90752-A887-4615-BB77-4A1158C094D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175"/>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738" y="870857"/>
            <a:ext cx="3267452" cy="552148"/>
          </a:xfrm>
        </p:spPr>
        <p:txBody>
          <a:bodyPr anchor="b"/>
          <a:lstStyle>
            <a:lvl1pPr algn="l">
              <a:lnSpc>
                <a:spcPct val="70000"/>
              </a:lnSpc>
              <a:defRPr sz="1900" b="1"/>
            </a:lvl1pPr>
          </a:lstStyle>
          <a:p>
            <a:r>
              <a:rPr lang="en-US"/>
              <a:t>Click to edit Master title style</a:t>
            </a:r>
            <a:endParaRPr lang="en-US" dirty="0"/>
          </a:p>
        </p:txBody>
      </p:sp>
      <p:sp>
        <p:nvSpPr>
          <p:cNvPr id="3" name="Content Placeholder 2"/>
          <p:cNvSpPr>
            <a:spLocks noGrp="1"/>
          </p:cNvSpPr>
          <p:nvPr>
            <p:ph idx="1"/>
          </p:nvPr>
        </p:nvSpPr>
        <p:spPr>
          <a:xfrm>
            <a:off x="3918856" y="870857"/>
            <a:ext cx="4869543" cy="5255306"/>
          </a:xfrm>
        </p:spPr>
        <p:txBody>
          <a:bodyPr/>
          <a:lstStyle>
            <a:lvl1pPr>
              <a:defRPr sz="2800">
                <a:solidFill>
                  <a:srgbClr val="0083BE"/>
                </a:solidFill>
              </a:defRPr>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3"/>
          </p:nvPr>
        </p:nvSpPr>
        <p:spPr>
          <a:xfrm>
            <a:off x="318636" y="1435100"/>
            <a:ext cx="3261554" cy="46910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a:extLst>
              <a:ext uri="{FF2B5EF4-FFF2-40B4-BE49-F238E27FC236}">
                <a16:creationId xmlns:a16="http://schemas.microsoft.com/office/drawing/2014/main" id="{86475C3B-FA88-48C4-8253-4D150023706A}"/>
              </a:ext>
            </a:extLst>
          </p:cNvPr>
          <p:cNvSpPr>
            <a:spLocks noGrp="1"/>
          </p:cNvSpPr>
          <p:nvPr>
            <p:ph type="ftr" sz="quarter" idx="14"/>
          </p:nvPr>
        </p:nvSpPr>
        <p:spPr>
          <a:xfrm>
            <a:off x="3124200" y="6356350"/>
            <a:ext cx="2895600" cy="365125"/>
          </a:xfrm>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0A24497-9ED2-4BC1-AEBE-A5FC15902B33}"/>
              </a:ext>
            </a:extLst>
          </p:cNvPr>
          <p:cNvSpPr>
            <a:spLocks noGrp="1"/>
          </p:cNvSpPr>
          <p:nvPr>
            <p:ph type="sldNum" sz="quarter" idx="15"/>
          </p:nvPr>
        </p:nvSpPr>
        <p:spPr/>
        <p:txBody>
          <a:bodyPr/>
          <a:lstStyle>
            <a:lvl1pPr>
              <a:defRPr/>
            </a:lvl1pPr>
          </a:lstStyle>
          <a:p>
            <a:fld id="{A16D28E0-E806-4C17-806D-C14B285FD7DC}" type="slidenum">
              <a:rPr lang="en-US" altLang="en-US"/>
              <a:pPr/>
              <a:t>‹#›</a:t>
            </a:fld>
            <a:endParaRPr lang="en-US" altLang="en-US"/>
          </a:p>
        </p:txBody>
      </p:sp>
    </p:spTree>
    <p:extLst>
      <p:ext uri="{BB962C8B-B14F-4D97-AF65-F5344CB8AC3E}">
        <p14:creationId xmlns:p14="http://schemas.microsoft.com/office/powerpoint/2010/main" val="4109643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4691-280B-4417-9072-D5B7B8D7ABF3}"/>
              </a:ext>
            </a:extLst>
          </p:cNvPr>
          <p:cNvSpPr txBox="1">
            <a:spLocks/>
          </p:cNvSpPr>
          <p:nvPr userDrawn="1"/>
        </p:nvSpPr>
        <p:spPr bwMode="auto">
          <a:xfrm>
            <a:off x="301625" y="876300"/>
            <a:ext cx="8478838"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ormAutofit/>
          </a:bodyPr>
          <a:lstStyle>
            <a:lvl1pPr algn="l" defTabSz="457200" rtl="0" eaLnBrk="0" fontAlgn="base" hangingPunct="0">
              <a:lnSpc>
                <a:spcPct val="80000"/>
              </a:lnSpc>
              <a:spcBef>
                <a:spcPct val="0"/>
              </a:spcBef>
              <a:spcAft>
                <a:spcPct val="0"/>
              </a:spcAft>
              <a:defRPr sz="4200" b="1" u="none" kern="1200" cap="none">
                <a:solidFill>
                  <a:srgbClr val="0083BE"/>
                </a:solidFill>
                <a:latin typeface="+mj-lt"/>
                <a:ea typeface="ＭＳ Ｐゴシック" charset="0"/>
                <a:cs typeface="ＭＳ Ｐゴシック" charset="0"/>
              </a:defRPr>
            </a:lvl1pPr>
            <a:lvl2pPr algn="l" defTabSz="457200" rtl="0" eaLnBrk="0" fontAlgn="base" hangingPunct="0">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2pPr>
            <a:lvl3pPr algn="l" defTabSz="457200" rtl="0" eaLnBrk="0" fontAlgn="base" hangingPunct="0">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3pPr>
            <a:lvl4pPr algn="l" defTabSz="457200" rtl="0" eaLnBrk="0" fontAlgn="base" hangingPunct="0">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4pPr>
            <a:lvl5pPr algn="l" defTabSz="457200" rtl="0" eaLnBrk="0" fontAlgn="base" hangingPunct="0">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5pPr>
            <a:lvl6pPr marL="4572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9pPr>
          </a:lstStyle>
          <a:p>
            <a:pPr>
              <a:lnSpc>
                <a:spcPct val="70000"/>
              </a:lnSpc>
              <a:defRPr/>
            </a:pPr>
            <a:r>
              <a:rPr lang="en-US" dirty="0"/>
              <a:t>Click to edit Master title style</a:t>
            </a:r>
          </a:p>
          <a:p>
            <a:pPr>
              <a:lnSpc>
                <a:spcPct val="70000"/>
              </a:lnSpc>
              <a:defRPr/>
            </a:pPr>
            <a:r>
              <a:rPr lang="en-US" dirty="0"/>
              <a:t>Click to edit Master title style</a:t>
            </a:r>
          </a:p>
          <a:p>
            <a:pPr>
              <a:lnSpc>
                <a:spcPct val="70000"/>
              </a:lnSpc>
              <a:defRPr/>
            </a:pPr>
            <a:endParaRPr lang="en-US" dirty="0"/>
          </a:p>
        </p:txBody>
      </p:sp>
      <p:pic>
        <p:nvPicPr>
          <p:cNvPr id="3" name="Picture 4" descr="RM_MIRECC_LOGO_RGB.jpg">
            <a:extLst>
              <a:ext uri="{FF2B5EF4-FFF2-40B4-BE49-F238E27FC236}">
                <a16:creationId xmlns:a16="http://schemas.microsoft.com/office/drawing/2014/main" id="{AEE21FC2-626E-4FBD-B535-80FCBFDC04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3838" y="6210300"/>
            <a:ext cx="9445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a:extLst>
              <a:ext uri="{FF2B5EF4-FFF2-40B4-BE49-F238E27FC236}">
                <a16:creationId xmlns:a16="http://schemas.microsoft.com/office/drawing/2014/main" id="{BF94AE5E-5E18-4A38-89A9-4509EFAF1ACB}"/>
              </a:ext>
            </a:extLst>
          </p:cNvPr>
          <p:cNvSpPr>
            <a:spLocks noGrp="1"/>
          </p:cNvSpPr>
          <p:nvPr>
            <p:ph type="sldNum" sz="quarter" idx="10"/>
          </p:nvPr>
        </p:nvSpPr>
        <p:spPr/>
        <p:txBody>
          <a:bodyPr/>
          <a:lstStyle>
            <a:lvl1pPr>
              <a:defRPr/>
            </a:lvl1pPr>
          </a:lstStyle>
          <a:p>
            <a:fld id="{AE89138E-2BDB-416D-AB8E-4AD72187DD49}" type="slidenum">
              <a:rPr lang="en-US" altLang="en-US"/>
              <a:pPr/>
              <a:t>‹#›</a:t>
            </a:fld>
            <a:endParaRPr lang="en-US" altLang="en-US"/>
          </a:p>
        </p:txBody>
      </p:sp>
    </p:spTree>
    <p:extLst>
      <p:ext uri="{BB962C8B-B14F-4D97-AF65-F5344CB8AC3E}">
        <p14:creationId xmlns:p14="http://schemas.microsoft.com/office/powerpoint/2010/main" val="338765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6" descr="RM_MIRECC_LOGO_RGB.jpg">
            <a:extLst>
              <a:ext uri="{FF2B5EF4-FFF2-40B4-BE49-F238E27FC236}">
                <a16:creationId xmlns:a16="http://schemas.microsoft.com/office/drawing/2014/main" id="{97430791-F7AD-4A03-B077-E09243FDE84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3838" y="6210300"/>
            <a:ext cx="9445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ody_test.png">
            <a:extLst>
              <a:ext uri="{FF2B5EF4-FFF2-40B4-BE49-F238E27FC236}">
                <a16:creationId xmlns:a16="http://schemas.microsoft.com/office/drawing/2014/main" id="{1329E35E-2C21-4C2C-8798-43F444F647D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175"/>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2382"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02382" y="870857"/>
            <a:ext cx="5486400" cy="38567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302382" y="5367338"/>
            <a:ext cx="5486400" cy="758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5">
            <a:extLst>
              <a:ext uri="{FF2B5EF4-FFF2-40B4-BE49-F238E27FC236}">
                <a16:creationId xmlns:a16="http://schemas.microsoft.com/office/drawing/2014/main" id="{5490EF23-09B5-48FB-BB42-0E50B9D6FBFE}"/>
              </a:ext>
            </a:extLst>
          </p:cNvPr>
          <p:cNvSpPr>
            <a:spLocks noGrp="1"/>
          </p:cNvSpPr>
          <p:nvPr>
            <p:ph type="ftr" sz="quarter" idx="10"/>
          </p:nvPr>
        </p:nvSpPr>
        <p:spPr>
          <a:xfrm>
            <a:off x="3124200" y="6356350"/>
            <a:ext cx="2895600" cy="365125"/>
          </a:xfrm>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435C46B-B52B-4F7A-AD2C-F235B8B73098}"/>
              </a:ext>
            </a:extLst>
          </p:cNvPr>
          <p:cNvSpPr>
            <a:spLocks noGrp="1"/>
          </p:cNvSpPr>
          <p:nvPr>
            <p:ph type="sldNum" sz="quarter" idx="11"/>
          </p:nvPr>
        </p:nvSpPr>
        <p:spPr/>
        <p:txBody>
          <a:bodyPr/>
          <a:lstStyle>
            <a:lvl1pPr>
              <a:defRPr/>
            </a:lvl1pPr>
          </a:lstStyle>
          <a:p>
            <a:fld id="{73E0ECC8-5F89-4866-AFF9-F2598144D28D}" type="slidenum">
              <a:rPr lang="en-US" altLang="en-US"/>
              <a:pPr/>
              <a:t>‹#›</a:t>
            </a:fld>
            <a:endParaRPr lang="en-US" altLang="en-US"/>
          </a:p>
        </p:txBody>
      </p:sp>
    </p:spTree>
    <p:extLst>
      <p:ext uri="{BB962C8B-B14F-4D97-AF65-F5344CB8AC3E}">
        <p14:creationId xmlns:p14="http://schemas.microsoft.com/office/powerpoint/2010/main" val="2230372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6" descr="body_test.png">
            <a:extLst>
              <a:ext uri="{FF2B5EF4-FFF2-40B4-BE49-F238E27FC236}">
                <a16:creationId xmlns:a16="http://schemas.microsoft.com/office/drawing/2014/main" id="{34EEEE69-D08F-4A87-80EB-BC195E58586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310168" y="1600200"/>
            <a:ext cx="8229600" cy="4525963"/>
          </a:xfrm>
        </p:spPr>
        <p:txBody>
          <a:bodyPr vert="eaVert"/>
          <a:lstStyle>
            <a:lvl1pPr algn="l">
              <a:defRPr>
                <a:solidFill>
                  <a:srgbClr val="0083BE"/>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10168" y="870858"/>
            <a:ext cx="8229600" cy="54678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273621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descr="RM_MIRECC_LOGO_RGB.jpg">
            <a:extLst>
              <a:ext uri="{FF2B5EF4-FFF2-40B4-BE49-F238E27FC236}">
                <a16:creationId xmlns:a16="http://schemas.microsoft.com/office/drawing/2014/main" id="{85B19E83-5603-462E-99F4-539BC80E56D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3838" y="6210300"/>
            <a:ext cx="9445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ody_Header.png">
            <a:extLst>
              <a:ext uri="{FF2B5EF4-FFF2-40B4-BE49-F238E27FC236}">
                <a16:creationId xmlns:a16="http://schemas.microsoft.com/office/drawing/2014/main" id="{C155343D-A2F9-4BAA-BCD9-02A219B140B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2382" y="1378857"/>
            <a:ext cx="8486602" cy="4747306"/>
          </a:xfrm>
        </p:spPr>
        <p:txBody>
          <a:bodyPr/>
          <a:lstStyle>
            <a:lvl1pPr marL="0" indent="0">
              <a:buNone/>
              <a:defRPr sz="2600" b="1">
                <a:solidFill>
                  <a:srgbClr val="0083BE"/>
                </a:solidFill>
              </a:defRPr>
            </a:lvl1pPr>
            <a:lvl2pPr marL="457200" indent="0">
              <a:buNone/>
              <a:defRPr sz="1800"/>
            </a:lvl2pPr>
            <a:lvl3pPr>
              <a:defRPr sz="1800">
                <a:solidFill>
                  <a:schemeClr val="tx1">
                    <a:alpha val="50000"/>
                  </a:schemeClr>
                </a:solidFill>
              </a:defRPr>
            </a:lvl3pPr>
            <a:lvl4pPr>
              <a:defRPr sz="1800"/>
            </a:lvl4pPr>
            <a:lvl5pPr>
              <a:defRPr sz="1800" i="1"/>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1"/>
          <p:cNvSpPr>
            <a:spLocks noGrp="1"/>
          </p:cNvSpPr>
          <p:nvPr>
            <p:ph type="ctrTitle"/>
          </p:nvPr>
        </p:nvSpPr>
        <p:spPr>
          <a:xfrm>
            <a:off x="304800" y="870858"/>
            <a:ext cx="8484184" cy="507999"/>
          </a:xfrm>
        </p:spPr>
        <p:txBody>
          <a:bodyPr>
            <a:normAutofit/>
          </a:bodyPr>
          <a:lstStyle>
            <a:lvl1pPr algn="l">
              <a:lnSpc>
                <a:spcPct val="80000"/>
              </a:lnSpc>
              <a:defRPr sz="2600" b="1" baseline="0">
                <a:solidFill>
                  <a:srgbClr val="0083BE"/>
                </a:solidFill>
              </a:defRPr>
            </a:lvl1pPr>
          </a:lstStyle>
          <a:p>
            <a:r>
              <a:rPr lang="en-US" dirty="0"/>
              <a:t>Click to edit Master title style</a:t>
            </a:r>
          </a:p>
        </p:txBody>
      </p:sp>
    </p:spTree>
    <p:extLst>
      <p:ext uri="{BB962C8B-B14F-4D97-AF65-F5344CB8AC3E}">
        <p14:creationId xmlns:p14="http://schemas.microsoft.com/office/powerpoint/2010/main" val="293002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descr="section_test.png">
            <a:extLst>
              <a:ext uri="{FF2B5EF4-FFF2-40B4-BE49-F238E27FC236}">
                <a16:creationId xmlns:a16="http://schemas.microsoft.com/office/drawing/2014/main" id="{D2BA57BF-A501-46AD-AA9D-4083C6D888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2383" y="2249714"/>
            <a:ext cx="8478760" cy="1959429"/>
          </a:xfrm>
        </p:spPr>
        <p:txBody>
          <a:bodyPr anchor="t">
            <a:normAutofit/>
          </a:bodyPr>
          <a:lstStyle>
            <a:lvl1pPr algn="l">
              <a:lnSpc>
                <a:spcPct val="80000"/>
              </a:lnSpc>
              <a:defRPr sz="4200" b="1" u="none" kern="1200" cap="none">
                <a:solidFill>
                  <a:srgbClr val="0083BE"/>
                </a:solidFill>
              </a:defRPr>
            </a:lvl1pPr>
          </a:lstStyle>
          <a:p>
            <a:r>
              <a:rPr lang="en-US" dirty="0"/>
              <a:t>Click to edit Master title style</a:t>
            </a:r>
          </a:p>
        </p:txBody>
      </p:sp>
    </p:spTree>
    <p:extLst>
      <p:ext uri="{BB962C8B-B14F-4D97-AF65-F5344CB8AC3E}">
        <p14:creationId xmlns:p14="http://schemas.microsoft.com/office/powerpoint/2010/main" val="51374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RM_MIRECC_LOGO_RGB.jpg">
            <a:extLst>
              <a:ext uri="{FF2B5EF4-FFF2-40B4-BE49-F238E27FC236}">
                <a16:creationId xmlns:a16="http://schemas.microsoft.com/office/drawing/2014/main" id="{8179F988-7F0E-4A21-BE74-3D7A317ADF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3838" y="6210300"/>
            <a:ext cx="9445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ody_test.png">
            <a:extLst>
              <a:ext uri="{FF2B5EF4-FFF2-40B4-BE49-F238E27FC236}">
                <a16:creationId xmlns:a16="http://schemas.microsoft.com/office/drawing/2014/main" id="{96A38AE3-05F2-4091-9DF3-F5CCD248348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175"/>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318635" y="1600200"/>
            <a:ext cx="4059841"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ctrTitle"/>
          </p:nvPr>
        </p:nvSpPr>
        <p:spPr>
          <a:xfrm>
            <a:off x="304800" y="870858"/>
            <a:ext cx="8484184" cy="507999"/>
          </a:xfrm>
        </p:spPr>
        <p:txBody>
          <a:bodyPr>
            <a:normAutofit/>
          </a:bodyPr>
          <a:lstStyle>
            <a:lvl1pPr algn="l">
              <a:lnSpc>
                <a:spcPct val="80000"/>
              </a:lnSpc>
              <a:defRPr sz="2600" b="1" baseline="0">
                <a:solidFill>
                  <a:srgbClr val="0083BE"/>
                </a:solidFill>
              </a:defRPr>
            </a:lvl1pPr>
          </a:lstStyle>
          <a:p>
            <a:r>
              <a:rPr lang="en-US" dirty="0"/>
              <a:t>Click to edit Master title style</a:t>
            </a:r>
          </a:p>
        </p:txBody>
      </p:sp>
      <p:sp>
        <p:nvSpPr>
          <p:cNvPr id="13" name="Content Placeholder 2"/>
          <p:cNvSpPr>
            <a:spLocks noGrp="1"/>
          </p:cNvSpPr>
          <p:nvPr>
            <p:ph sz="half" idx="13"/>
          </p:nvPr>
        </p:nvSpPr>
        <p:spPr>
          <a:xfrm>
            <a:off x="4729143" y="1600200"/>
            <a:ext cx="4059841"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ABBA26D-9E78-4623-9E64-E5D4696C0C8B}"/>
              </a:ext>
            </a:extLst>
          </p:cNvPr>
          <p:cNvSpPr>
            <a:spLocks noGrp="1"/>
          </p:cNvSpPr>
          <p:nvPr>
            <p:ph type="sldNum" sz="quarter" idx="14"/>
          </p:nvPr>
        </p:nvSpPr>
        <p:spPr/>
        <p:txBody>
          <a:bodyPr/>
          <a:lstStyle>
            <a:lvl1pPr>
              <a:defRPr/>
            </a:lvl1pPr>
          </a:lstStyle>
          <a:p>
            <a:pPr>
              <a:defRPr/>
            </a:pPr>
            <a:fld id="{EEC9C143-ADC3-4573-8B8A-DB882AF42E88}" type="slidenum">
              <a:rPr lang="en-US" altLang="en-US"/>
              <a:pPr>
                <a:defRPr/>
              </a:pPr>
              <a:t>‹#›</a:t>
            </a:fld>
            <a:endParaRPr lang="en-US" altLang="en-US"/>
          </a:p>
        </p:txBody>
      </p:sp>
    </p:spTree>
    <p:extLst>
      <p:ext uri="{BB962C8B-B14F-4D97-AF65-F5344CB8AC3E}">
        <p14:creationId xmlns:p14="http://schemas.microsoft.com/office/powerpoint/2010/main" val="36187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descr="RM_MIRECC_LOGO_RGB.jpg">
            <a:extLst>
              <a:ext uri="{FF2B5EF4-FFF2-40B4-BE49-F238E27FC236}">
                <a16:creationId xmlns:a16="http://schemas.microsoft.com/office/drawing/2014/main" id="{A06063DF-045F-40AE-BC98-15F7D6235D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3838" y="6210300"/>
            <a:ext cx="9445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ody_test.png">
            <a:extLst>
              <a:ext uri="{FF2B5EF4-FFF2-40B4-BE49-F238E27FC236}">
                <a16:creationId xmlns:a16="http://schemas.microsoft.com/office/drawing/2014/main" id="{6BCEE9F9-3FD8-43DF-94A3-70D514F9647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175"/>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738" y="870857"/>
            <a:ext cx="3267452" cy="552148"/>
          </a:xfrm>
        </p:spPr>
        <p:txBody>
          <a:bodyPr anchor="b"/>
          <a:lstStyle>
            <a:lvl1pPr algn="l">
              <a:lnSpc>
                <a:spcPct val="70000"/>
              </a:lnSpc>
              <a:defRPr sz="1900" b="1"/>
            </a:lvl1pPr>
          </a:lstStyle>
          <a:p>
            <a:r>
              <a:rPr lang="en-US"/>
              <a:t>Click to edit Master title style</a:t>
            </a:r>
            <a:endParaRPr lang="en-US" dirty="0"/>
          </a:p>
        </p:txBody>
      </p:sp>
      <p:sp>
        <p:nvSpPr>
          <p:cNvPr id="3" name="Content Placeholder 2"/>
          <p:cNvSpPr>
            <a:spLocks noGrp="1"/>
          </p:cNvSpPr>
          <p:nvPr>
            <p:ph idx="1"/>
          </p:nvPr>
        </p:nvSpPr>
        <p:spPr>
          <a:xfrm>
            <a:off x="3918856" y="870857"/>
            <a:ext cx="4869543" cy="5255306"/>
          </a:xfrm>
        </p:spPr>
        <p:txBody>
          <a:bodyPr/>
          <a:lstStyle>
            <a:lvl1pPr>
              <a:defRPr sz="2800">
                <a:solidFill>
                  <a:srgbClr val="0083BE"/>
                </a:solidFill>
              </a:defRPr>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3"/>
          </p:nvPr>
        </p:nvSpPr>
        <p:spPr>
          <a:xfrm>
            <a:off x="318636" y="1435100"/>
            <a:ext cx="3261554" cy="46910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a:extLst>
              <a:ext uri="{FF2B5EF4-FFF2-40B4-BE49-F238E27FC236}">
                <a16:creationId xmlns:a16="http://schemas.microsoft.com/office/drawing/2014/main" id="{1884E88B-683A-470D-909C-91F3EC3C8126}"/>
              </a:ext>
            </a:extLst>
          </p:cNvPr>
          <p:cNvSpPr>
            <a:spLocks noGrp="1"/>
          </p:cNvSpPr>
          <p:nvPr>
            <p:ph type="ftr" sz="quarter" idx="14"/>
          </p:nvPr>
        </p:nvSpPr>
        <p:spPr>
          <a:xfrm>
            <a:off x="3124200" y="6356350"/>
            <a:ext cx="2895600" cy="365125"/>
          </a:xfrm>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6DA57449-A162-42ED-A2F3-A0ADFB48112F}"/>
              </a:ext>
            </a:extLst>
          </p:cNvPr>
          <p:cNvSpPr>
            <a:spLocks noGrp="1"/>
          </p:cNvSpPr>
          <p:nvPr>
            <p:ph type="sldNum" sz="quarter" idx="15"/>
          </p:nvPr>
        </p:nvSpPr>
        <p:spPr/>
        <p:txBody>
          <a:bodyPr/>
          <a:lstStyle>
            <a:lvl1pPr>
              <a:defRPr/>
            </a:lvl1pPr>
          </a:lstStyle>
          <a:p>
            <a:pPr>
              <a:defRPr/>
            </a:pPr>
            <a:fld id="{BDB348C2-5A4F-46E1-9539-AA3A95CBB856}" type="slidenum">
              <a:rPr lang="en-US" altLang="en-US"/>
              <a:pPr>
                <a:defRPr/>
              </a:pPr>
              <a:t>‹#›</a:t>
            </a:fld>
            <a:endParaRPr lang="en-US" altLang="en-US"/>
          </a:p>
        </p:txBody>
      </p:sp>
    </p:spTree>
    <p:extLst>
      <p:ext uri="{BB962C8B-B14F-4D97-AF65-F5344CB8AC3E}">
        <p14:creationId xmlns:p14="http://schemas.microsoft.com/office/powerpoint/2010/main" val="43239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1E77-E7BB-41B9-9EED-8E09811027A3}"/>
              </a:ext>
            </a:extLst>
          </p:cNvPr>
          <p:cNvSpPr txBox="1">
            <a:spLocks/>
          </p:cNvSpPr>
          <p:nvPr userDrawn="1"/>
        </p:nvSpPr>
        <p:spPr bwMode="auto">
          <a:xfrm>
            <a:off x="301625" y="876300"/>
            <a:ext cx="8478838" cy="1397000"/>
          </a:xfrm>
          <a:prstGeom prst="rect">
            <a:avLst/>
          </a:prstGeom>
          <a:noFill/>
          <a:ln>
            <a:noFill/>
          </a:ln>
          <a:extLst>
            <a:ext uri="{909E8E84-426E-40dd-AFC4-6F175D3DCCD1}"/>
            <a:ext uri="{91240B29-F687-4f45-9708-019B960494DF}"/>
          </a:extLst>
        </p:spPr>
        <p:txBody>
          <a:bodyPr>
            <a:normAutofit/>
          </a:bodyPr>
          <a:lstStyle>
            <a:lvl1pPr algn="l" defTabSz="457200" rtl="0" eaLnBrk="0" fontAlgn="base" hangingPunct="0">
              <a:lnSpc>
                <a:spcPct val="80000"/>
              </a:lnSpc>
              <a:spcBef>
                <a:spcPct val="0"/>
              </a:spcBef>
              <a:spcAft>
                <a:spcPct val="0"/>
              </a:spcAft>
              <a:defRPr sz="4200" b="1" u="none" kern="1200" cap="none">
                <a:solidFill>
                  <a:srgbClr val="0083BE"/>
                </a:solidFill>
                <a:latin typeface="+mj-lt"/>
                <a:ea typeface="ＭＳ Ｐゴシック" charset="0"/>
                <a:cs typeface="ＭＳ Ｐゴシック" charset="0"/>
              </a:defRPr>
            </a:lvl1pPr>
            <a:lvl2pPr algn="l" defTabSz="457200" rtl="0" eaLnBrk="0" fontAlgn="base" hangingPunct="0">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2pPr>
            <a:lvl3pPr algn="l" defTabSz="457200" rtl="0" eaLnBrk="0" fontAlgn="base" hangingPunct="0">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3pPr>
            <a:lvl4pPr algn="l" defTabSz="457200" rtl="0" eaLnBrk="0" fontAlgn="base" hangingPunct="0">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4pPr>
            <a:lvl5pPr algn="l" defTabSz="457200" rtl="0" eaLnBrk="0" fontAlgn="base" hangingPunct="0">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5pPr>
            <a:lvl6pPr marL="4572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9pPr>
          </a:lstStyle>
          <a:p>
            <a:pPr>
              <a:lnSpc>
                <a:spcPct val="70000"/>
              </a:lnSpc>
              <a:defRPr/>
            </a:pPr>
            <a:r>
              <a:rPr lang="en-US" dirty="0"/>
              <a:t>Click to edit Master title style</a:t>
            </a:r>
          </a:p>
          <a:p>
            <a:pPr>
              <a:lnSpc>
                <a:spcPct val="70000"/>
              </a:lnSpc>
              <a:defRPr/>
            </a:pPr>
            <a:r>
              <a:rPr lang="en-US" dirty="0"/>
              <a:t>Click to edit Master title style</a:t>
            </a:r>
          </a:p>
          <a:p>
            <a:pPr>
              <a:lnSpc>
                <a:spcPct val="70000"/>
              </a:lnSpc>
              <a:defRPr/>
            </a:pPr>
            <a:endParaRPr lang="en-US" dirty="0"/>
          </a:p>
        </p:txBody>
      </p:sp>
      <p:pic>
        <p:nvPicPr>
          <p:cNvPr id="3" name="Picture 4" descr="RM_MIRECC_LOGO_RGB.jpg">
            <a:extLst>
              <a:ext uri="{FF2B5EF4-FFF2-40B4-BE49-F238E27FC236}">
                <a16:creationId xmlns:a16="http://schemas.microsoft.com/office/drawing/2014/main" id="{CF06C27C-7A91-44E1-920A-41AEB56F5A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3838" y="6210300"/>
            <a:ext cx="9445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a:extLst>
              <a:ext uri="{FF2B5EF4-FFF2-40B4-BE49-F238E27FC236}">
                <a16:creationId xmlns:a16="http://schemas.microsoft.com/office/drawing/2014/main" id="{AE6725B5-BA41-4B89-9690-5400DF96E807}"/>
              </a:ext>
            </a:extLst>
          </p:cNvPr>
          <p:cNvSpPr>
            <a:spLocks noGrp="1"/>
          </p:cNvSpPr>
          <p:nvPr>
            <p:ph type="sldNum" sz="quarter" idx="10"/>
          </p:nvPr>
        </p:nvSpPr>
        <p:spPr/>
        <p:txBody>
          <a:bodyPr/>
          <a:lstStyle>
            <a:lvl1pPr>
              <a:defRPr/>
            </a:lvl1pPr>
          </a:lstStyle>
          <a:p>
            <a:pPr>
              <a:defRPr/>
            </a:pPr>
            <a:fld id="{3AE17743-3216-48F1-9027-BED202CA2AA1}" type="slidenum">
              <a:rPr lang="en-US" altLang="en-US"/>
              <a:pPr>
                <a:defRPr/>
              </a:pPr>
              <a:t>‹#›</a:t>
            </a:fld>
            <a:endParaRPr lang="en-US" altLang="en-US"/>
          </a:p>
        </p:txBody>
      </p:sp>
    </p:spTree>
    <p:extLst>
      <p:ext uri="{BB962C8B-B14F-4D97-AF65-F5344CB8AC3E}">
        <p14:creationId xmlns:p14="http://schemas.microsoft.com/office/powerpoint/2010/main" val="278879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6" descr="RM_MIRECC_LOGO_RGB.jpg">
            <a:extLst>
              <a:ext uri="{FF2B5EF4-FFF2-40B4-BE49-F238E27FC236}">
                <a16:creationId xmlns:a16="http://schemas.microsoft.com/office/drawing/2014/main" id="{71F5DF44-DD2C-4F56-BEE8-57EB08738F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3838" y="6210300"/>
            <a:ext cx="9445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ody_test.png">
            <a:extLst>
              <a:ext uri="{FF2B5EF4-FFF2-40B4-BE49-F238E27FC236}">
                <a16:creationId xmlns:a16="http://schemas.microsoft.com/office/drawing/2014/main" id="{6559472C-CD96-4A85-88F7-8E4659192B7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175"/>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2382"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02382" y="870857"/>
            <a:ext cx="5486400" cy="38567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302382" y="5367338"/>
            <a:ext cx="5486400" cy="758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5">
            <a:extLst>
              <a:ext uri="{FF2B5EF4-FFF2-40B4-BE49-F238E27FC236}">
                <a16:creationId xmlns:a16="http://schemas.microsoft.com/office/drawing/2014/main" id="{602B3DF7-8B45-409F-861A-0C2EB9445E98}"/>
              </a:ext>
            </a:extLst>
          </p:cNvPr>
          <p:cNvSpPr>
            <a:spLocks noGrp="1"/>
          </p:cNvSpPr>
          <p:nvPr>
            <p:ph type="ftr" sz="quarter" idx="10"/>
          </p:nvPr>
        </p:nvSpPr>
        <p:spPr>
          <a:xfrm>
            <a:off x="3124200" y="6356350"/>
            <a:ext cx="2895600" cy="365125"/>
          </a:xfrm>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C36CE975-C6C3-478F-995F-B3F6C236C236}"/>
              </a:ext>
            </a:extLst>
          </p:cNvPr>
          <p:cNvSpPr>
            <a:spLocks noGrp="1"/>
          </p:cNvSpPr>
          <p:nvPr>
            <p:ph type="sldNum" sz="quarter" idx="11"/>
          </p:nvPr>
        </p:nvSpPr>
        <p:spPr/>
        <p:txBody>
          <a:bodyPr/>
          <a:lstStyle>
            <a:lvl1pPr>
              <a:defRPr/>
            </a:lvl1pPr>
          </a:lstStyle>
          <a:p>
            <a:pPr>
              <a:defRPr/>
            </a:pPr>
            <a:fld id="{0432E488-10E3-4CF4-90A0-03C3929ADC67}" type="slidenum">
              <a:rPr lang="en-US" altLang="en-US"/>
              <a:pPr>
                <a:defRPr/>
              </a:pPr>
              <a:t>‹#›</a:t>
            </a:fld>
            <a:endParaRPr lang="en-US" altLang="en-US"/>
          </a:p>
        </p:txBody>
      </p:sp>
    </p:spTree>
    <p:extLst>
      <p:ext uri="{BB962C8B-B14F-4D97-AF65-F5344CB8AC3E}">
        <p14:creationId xmlns:p14="http://schemas.microsoft.com/office/powerpoint/2010/main" val="133234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6" descr="body_test.png">
            <a:extLst>
              <a:ext uri="{FF2B5EF4-FFF2-40B4-BE49-F238E27FC236}">
                <a16:creationId xmlns:a16="http://schemas.microsoft.com/office/drawing/2014/main" id="{A777269B-9189-4681-BAF2-E6D09CE17D5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310168" y="1600200"/>
            <a:ext cx="8229600" cy="4525963"/>
          </a:xfrm>
        </p:spPr>
        <p:txBody>
          <a:bodyPr vert="eaVert"/>
          <a:lstStyle>
            <a:lvl1pPr algn="l">
              <a:defRPr>
                <a:solidFill>
                  <a:srgbClr val="0083BE"/>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10168" y="870858"/>
            <a:ext cx="8229600" cy="546780"/>
          </a:xfr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271278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RM_MIRECC_LOGO_RGB.jpg">
            <a:extLst>
              <a:ext uri="{FF2B5EF4-FFF2-40B4-BE49-F238E27FC236}">
                <a16:creationId xmlns:a16="http://schemas.microsoft.com/office/drawing/2014/main" id="{DD2826FA-F33E-440D-8881-5E45D752558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3838" y="6210300"/>
            <a:ext cx="9445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over_Header.png">
            <a:extLst>
              <a:ext uri="{FF2B5EF4-FFF2-40B4-BE49-F238E27FC236}">
                <a16:creationId xmlns:a16="http://schemas.microsoft.com/office/drawing/2014/main" id="{9C66A8D2-5AF2-4186-BDAE-568EE42409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2007810"/>
            <a:ext cx="8484184" cy="1257904"/>
          </a:xfrm>
        </p:spPr>
        <p:txBody>
          <a:bodyPr>
            <a:normAutofit/>
          </a:bodyPr>
          <a:lstStyle>
            <a:lvl1pPr algn="l">
              <a:lnSpc>
                <a:spcPct val="80000"/>
              </a:lnSpc>
              <a:defRPr sz="4200" b="1" baseline="0">
                <a:solidFill>
                  <a:srgbClr val="0083BE"/>
                </a:solidFill>
              </a:defRPr>
            </a:lvl1pPr>
          </a:lstStyle>
          <a:p>
            <a:r>
              <a:rPr lang="en-US" dirty="0"/>
              <a:t>Click to edit Master title style</a:t>
            </a:r>
          </a:p>
        </p:txBody>
      </p:sp>
      <p:sp>
        <p:nvSpPr>
          <p:cNvPr id="3" name="Subtitle 2"/>
          <p:cNvSpPr>
            <a:spLocks noGrp="1"/>
          </p:cNvSpPr>
          <p:nvPr>
            <p:ph type="subTitle" idx="1"/>
          </p:nvPr>
        </p:nvSpPr>
        <p:spPr>
          <a:xfrm>
            <a:off x="304798" y="3265714"/>
            <a:ext cx="8484185" cy="1173239"/>
          </a:xfrm>
        </p:spPr>
        <p:txBody>
          <a:bodyPr/>
          <a:lstStyle>
            <a:lvl1pPr marL="0" marR="0" indent="0" algn="l" defTabSz="457200" rtl="0" eaLnBrk="1" fontAlgn="auto" latinLnBrk="0" hangingPunct="1">
              <a:lnSpc>
                <a:spcPct val="70000"/>
              </a:lnSpc>
              <a:spcBef>
                <a:spcPct val="20000"/>
              </a:spcBef>
              <a:spcAft>
                <a:spcPts val="0"/>
              </a:spcAft>
              <a:buClrTx/>
              <a:buSzTx/>
              <a:buFont typeface="Arial"/>
              <a:buNone/>
              <a:tabLst/>
              <a:defRPr sz="1900" b="1" i="0" u="none" strike="noStrik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a:p>
            <a:endParaRPr lang="en-US" dirty="0"/>
          </a:p>
          <a:p>
            <a:endParaRPr lang="en-US" dirty="0"/>
          </a:p>
          <a:p>
            <a:endParaRPr lang="en-US" dirty="0"/>
          </a:p>
          <a:p>
            <a:endParaRPr lang="en-US" dirty="0"/>
          </a:p>
          <a:p>
            <a:endParaRPr lang="en-US" dirty="0"/>
          </a:p>
        </p:txBody>
      </p:sp>
      <p:sp>
        <p:nvSpPr>
          <p:cNvPr id="9" name="Text Placeholder 8"/>
          <p:cNvSpPr>
            <a:spLocks noGrp="1"/>
          </p:cNvSpPr>
          <p:nvPr>
            <p:ph type="body" sz="quarter" idx="11"/>
          </p:nvPr>
        </p:nvSpPr>
        <p:spPr>
          <a:xfrm>
            <a:off x="304798" y="4439333"/>
            <a:ext cx="8483600" cy="701144"/>
          </a:xfrm>
        </p:spPr>
        <p:txBody>
          <a:bodyPr>
            <a:normAutofit/>
          </a:bodyPr>
          <a:lstStyle>
            <a:lvl1pPr marL="0" marR="0" indent="0" algn="l" defTabSz="457200" rtl="0" eaLnBrk="1" fontAlgn="base" latinLnBrk="0" hangingPunct="1">
              <a:lnSpc>
                <a:spcPct val="70000"/>
              </a:lnSpc>
              <a:spcBef>
                <a:spcPct val="20000"/>
              </a:spcBef>
              <a:spcAft>
                <a:spcPct val="0"/>
              </a:spcAft>
              <a:buClrTx/>
              <a:buSzTx/>
              <a:buFont typeface="Arial" charset="0"/>
              <a:buNone/>
              <a:tabLst/>
              <a:defRPr sz="1600" i="1">
                <a:solidFill>
                  <a:srgbClr val="003F72">
                    <a:alpha val="50000"/>
                  </a:srgbClr>
                </a:solidFill>
              </a:defRPr>
            </a:lvl1pPr>
          </a:lstStyle>
          <a:p>
            <a:pPr lvl="0"/>
            <a:r>
              <a:rPr lang="en-US" dirty="0"/>
              <a:t>Click to edit Master text styles</a:t>
            </a:r>
          </a:p>
          <a:p>
            <a:pPr lvl="0"/>
            <a:r>
              <a:rPr lang="en-US" dirty="0"/>
              <a:t>Click to edit Master text styles</a:t>
            </a:r>
          </a:p>
          <a:p>
            <a:pPr lvl="0"/>
            <a:endParaRPr lang="en-US" dirty="0"/>
          </a:p>
        </p:txBody>
      </p:sp>
      <p:sp>
        <p:nvSpPr>
          <p:cNvPr id="11" name="Text Placeholder 10"/>
          <p:cNvSpPr>
            <a:spLocks noGrp="1"/>
          </p:cNvSpPr>
          <p:nvPr>
            <p:ph type="body" sz="quarter" idx="12"/>
          </p:nvPr>
        </p:nvSpPr>
        <p:spPr>
          <a:xfrm>
            <a:off x="304800" y="5140855"/>
            <a:ext cx="8483600" cy="688975"/>
          </a:xfrm>
        </p:spPr>
        <p:txBody>
          <a:bodyPr/>
          <a:lstStyle>
            <a:lvl1pPr marL="0" marR="0" indent="0" algn="l" defTabSz="457200" rtl="0" eaLnBrk="1" fontAlgn="base" latinLnBrk="0" hangingPunct="1">
              <a:lnSpc>
                <a:spcPct val="70000"/>
              </a:lnSpc>
              <a:spcBef>
                <a:spcPct val="20000"/>
              </a:spcBef>
              <a:spcAft>
                <a:spcPct val="0"/>
              </a:spcAft>
              <a:buClrTx/>
              <a:buSzTx/>
              <a:buFont typeface="Arial" charset="0"/>
              <a:buNone/>
              <a:tabLst/>
              <a:defRPr lang="en-US" sz="1600" b="0" i="0" kern="1200">
                <a:solidFill>
                  <a:srgbClr val="003F72">
                    <a:alpha val="50000"/>
                  </a:srgbClr>
                </a:solidFill>
                <a:latin typeface="+mn-lt"/>
                <a:ea typeface="ＭＳ Ｐゴシック" charset="0"/>
                <a:cs typeface="ＭＳ Ｐゴシック" charset="0"/>
              </a:defRPr>
            </a:lvl1pPr>
          </a:lstStyle>
          <a:p>
            <a:pPr lvl="0"/>
            <a:r>
              <a:rPr lang="en-US" dirty="0"/>
              <a:t>Click to edit Master text styles</a:t>
            </a:r>
          </a:p>
          <a:p>
            <a:pPr lvl="0"/>
            <a:r>
              <a:rPr lang="en-US" dirty="0"/>
              <a:t>Click to edit Master text styles</a:t>
            </a:r>
          </a:p>
          <a:p>
            <a:pPr lvl="0"/>
            <a:endParaRPr lang="en-US" dirty="0"/>
          </a:p>
          <a:p>
            <a:pPr lvl="0"/>
            <a:endParaRPr lang="en-US" dirty="0"/>
          </a:p>
        </p:txBody>
      </p:sp>
      <p:sp>
        <p:nvSpPr>
          <p:cNvPr id="8" name="Slide Number Placeholder 5">
            <a:extLst>
              <a:ext uri="{FF2B5EF4-FFF2-40B4-BE49-F238E27FC236}">
                <a16:creationId xmlns:a16="http://schemas.microsoft.com/office/drawing/2014/main" id="{705E400C-88B5-425F-B903-93EE5C3DD7C5}"/>
              </a:ext>
            </a:extLst>
          </p:cNvPr>
          <p:cNvSpPr>
            <a:spLocks noGrp="1"/>
          </p:cNvSpPr>
          <p:nvPr>
            <p:ph type="sldNum" sz="quarter" idx="13"/>
          </p:nvPr>
        </p:nvSpPr>
        <p:spPr>
          <a:xfrm>
            <a:off x="304800" y="6356350"/>
            <a:ext cx="469900" cy="365125"/>
          </a:xfrm>
        </p:spPr>
        <p:txBody>
          <a:bodyPr/>
          <a:lstStyle>
            <a:lvl1pPr>
              <a:defRPr/>
            </a:lvl1pPr>
          </a:lstStyle>
          <a:p>
            <a:fld id="{B1CAFA8F-3B2C-47D2-8334-9DFA3F655355}" type="slidenum">
              <a:rPr lang="en-US" altLang="en-US"/>
              <a:pPr/>
              <a:t>‹#›</a:t>
            </a:fld>
            <a:endParaRPr lang="en-US" altLang="en-US"/>
          </a:p>
        </p:txBody>
      </p:sp>
    </p:spTree>
    <p:extLst>
      <p:ext uri="{BB962C8B-B14F-4D97-AF65-F5344CB8AC3E}">
        <p14:creationId xmlns:p14="http://schemas.microsoft.com/office/powerpoint/2010/main" val="148221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ED45FED-61DF-4D6C-A16E-48E1A2E7FC5F}"/>
              </a:ext>
            </a:extLst>
          </p:cNvPr>
          <p:cNvSpPr>
            <a:spLocks noGrp="1"/>
          </p:cNvSpPr>
          <p:nvPr>
            <p:ph type="title"/>
          </p:nvPr>
        </p:nvSpPr>
        <p:spPr bwMode="auto">
          <a:xfrm>
            <a:off x="322263"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990CA14-C699-4D41-9154-442D26CB3D4B}"/>
              </a:ext>
            </a:extLst>
          </p:cNvPr>
          <p:cNvSpPr>
            <a:spLocks noGrp="1"/>
          </p:cNvSpPr>
          <p:nvPr>
            <p:ph type="body" idx="1"/>
          </p:nvPr>
        </p:nvSpPr>
        <p:spPr bwMode="auto">
          <a:xfrm>
            <a:off x="322263"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B4BAE7A5-894E-42CF-BFF8-203D81C36CF8}"/>
              </a:ext>
            </a:extLst>
          </p:cNvPr>
          <p:cNvSpPr>
            <a:spLocks noGrp="1"/>
          </p:cNvSpPr>
          <p:nvPr>
            <p:ph type="sldNum" sz="quarter" idx="4"/>
          </p:nvPr>
        </p:nvSpPr>
        <p:spPr>
          <a:xfrm>
            <a:off x="312738" y="6350000"/>
            <a:ext cx="64293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defRPr>
            </a:lvl1pPr>
          </a:lstStyle>
          <a:p>
            <a:pPr>
              <a:defRPr/>
            </a:pPr>
            <a:fld id="{8347293D-63F8-4177-8BB0-9833199E6BF5}" type="slidenum">
              <a:rPr lang="en-US" altLang="en-US"/>
              <a:pPr>
                <a:defRPr/>
              </a:pPr>
              <a:t>‹#›</a:t>
            </a:fld>
            <a:endParaRPr lang="en-US" altLang="en-US"/>
          </a:p>
        </p:txBody>
      </p:sp>
      <p:sp>
        <p:nvSpPr>
          <p:cNvPr id="3" name="Footer Placeholder 2">
            <a:extLst>
              <a:ext uri="{FF2B5EF4-FFF2-40B4-BE49-F238E27FC236}">
                <a16:creationId xmlns:a16="http://schemas.microsoft.com/office/drawing/2014/main" id="{C56DE839-56A3-4094-A314-4BA0973FE388}"/>
              </a:ext>
            </a:extLst>
          </p:cNvPr>
          <p:cNvSpPr>
            <a:spLocks noGrp="1"/>
          </p:cNvSpPr>
          <p:nvPr>
            <p:ph type="ftr" sz="quarter" idx="3"/>
          </p:nvPr>
        </p:nvSpPr>
        <p:spPr>
          <a:xfrm>
            <a:off x="1262063" y="63436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charset="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805226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457200" rtl="0" eaLnBrk="0" fontAlgn="base" hangingPunct="0">
        <a:lnSpc>
          <a:spcPct val="80000"/>
        </a:lnSpc>
        <a:spcBef>
          <a:spcPct val="0"/>
        </a:spcBef>
        <a:spcAft>
          <a:spcPct val="0"/>
        </a:spcAft>
        <a:defRPr sz="4400" b="1" kern="1200">
          <a:solidFill>
            <a:srgbClr val="0083BE"/>
          </a:solidFill>
          <a:latin typeface="+mj-lt"/>
          <a:ea typeface="MS PGothic" pitchFamily="34" charset="-128"/>
          <a:cs typeface="MS PGothic" charset="0"/>
        </a:defRPr>
      </a:lvl1pPr>
      <a:lvl2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MS PGothic" charset="0"/>
        </a:defRPr>
      </a:lvl2pPr>
      <a:lvl3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MS PGothic" charset="0"/>
        </a:defRPr>
      </a:lvl3pPr>
      <a:lvl4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MS PGothic" charset="0"/>
        </a:defRPr>
      </a:lvl4pPr>
      <a:lvl5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MS PGothic" charset="0"/>
        </a:defRPr>
      </a:lvl5pPr>
      <a:lvl6pPr marL="4572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9pPr>
    </p:titleStyle>
    <p:bodyStyle>
      <a:lvl1pPr marL="342900" indent="-342900" algn="l" defTabSz="457200" rtl="0" eaLnBrk="0" fontAlgn="base" hangingPunct="0">
        <a:lnSpc>
          <a:spcPct val="70000"/>
        </a:lnSpc>
        <a:spcBef>
          <a:spcPct val="20000"/>
        </a:spcBef>
        <a:spcAft>
          <a:spcPct val="0"/>
        </a:spcAft>
        <a:buFont typeface="Arial" panose="020B0604020202020204" pitchFamily="34" charset="0"/>
        <a:defRPr sz="3200" b="1" kern="1200">
          <a:solidFill>
            <a:schemeClr val="tx1"/>
          </a:solidFill>
          <a:latin typeface="+mn-lt"/>
          <a:ea typeface="MS PGothic" pitchFamily="34" charset="-128"/>
          <a:cs typeface="MS PGothic" charset="0"/>
        </a:defRPr>
      </a:lvl1pPr>
      <a:lvl2pPr marL="457200" algn="l" defTabSz="457200" rtl="0" eaLnBrk="0" fontAlgn="base" hangingPunct="0">
        <a:spcBef>
          <a:spcPct val="20000"/>
        </a:spcBef>
        <a:spcAft>
          <a:spcPct val="0"/>
        </a:spcAft>
        <a:buFont typeface="Arial" panose="020B0604020202020204" pitchFamily="34" charset="0"/>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i="1"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E4E393-EC1F-4288-9D1A-F058E7E4A12C}"/>
              </a:ext>
            </a:extLst>
          </p:cNvPr>
          <p:cNvSpPr>
            <a:spLocks noGrp="1"/>
          </p:cNvSpPr>
          <p:nvPr>
            <p:ph type="title"/>
          </p:nvPr>
        </p:nvSpPr>
        <p:spPr bwMode="auto">
          <a:xfrm>
            <a:off x="322263"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D940EC9-1626-405F-8DE4-B01B9DBF8713}"/>
              </a:ext>
            </a:extLst>
          </p:cNvPr>
          <p:cNvSpPr>
            <a:spLocks noGrp="1"/>
          </p:cNvSpPr>
          <p:nvPr>
            <p:ph type="body" idx="1"/>
          </p:nvPr>
        </p:nvSpPr>
        <p:spPr bwMode="auto">
          <a:xfrm>
            <a:off x="322263"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E42C9B2F-5D02-41F6-9748-11E2B8149D84}"/>
              </a:ext>
            </a:extLst>
          </p:cNvPr>
          <p:cNvSpPr>
            <a:spLocks noGrp="1"/>
          </p:cNvSpPr>
          <p:nvPr>
            <p:ph type="sldNum" sz="quarter" idx="4"/>
          </p:nvPr>
        </p:nvSpPr>
        <p:spPr>
          <a:xfrm>
            <a:off x="312738" y="6350000"/>
            <a:ext cx="642937"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fld id="{C025F99F-21B0-417C-A72D-3945D88EAC01}" type="slidenum">
              <a:rPr lang="en-US" altLang="en-US"/>
              <a:pPr/>
              <a:t>‹#›</a:t>
            </a:fld>
            <a:endParaRPr lang="en-US" altLang="en-US"/>
          </a:p>
        </p:txBody>
      </p:sp>
      <p:sp>
        <p:nvSpPr>
          <p:cNvPr id="3" name="Footer Placeholder 2">
            <a:extLst>
              <a:ext uri="{FF2B5EF4-FFF2-40B4-BE49-F238E27FC236}">
                <a16:creationId xmlns:a16="http://schemas.microsoft.com/office/drawing/2014/main" id="{DC4737E9-3F0E-4929-9B2F-FC9D4527F805}"/>
              </a:ext>
            </a:extLst>
          </p:cNvPr>
          <p:cNvSpPr>
            <a:spLocks noGrp="1"/>
          </p:cNvSpPr>
          <p:nvPr>
            <p:ph type="ftr" sz="quarter" idx="3"/>
          </p:nvPr>
        </p:nvSpPr>
        <p:spPr>
          <a:xfrm>
            <a:off x="1262063" y="63436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charset="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82731708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xStyles>
    <p:titleStyle>
      <a:lvl1pPr algn="l" defTabSz="457200" rtl="0" eaLnBrk="0" fontAlgn="base" hangingPunct="0">
        <a:lnSpc>
          <a:spcPct val="80000"/>
        </a:lnSpc>
        <a:spcBef>
          <a:spcPct val="0"/>
        </a:spcBef>
        <a:spcAft>
          <a:spcPct val="0"/>
        </a:spcAft>
        <a:defRPr sz="4400" b="1" kern="1200">
          <a:solidFill>
            <a:srgbClr val="0083BE"/>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4400" b="1">
          <a:solidFill>
            <a:srgbClr val="0083BE"/>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4400" b="1">
          <a:solidFill>
            <a:srgbClr val="0083BE"/>
          </a:solidFill>
          <a:latin typeface="Calibri" charset="0"/>
          <a:ea typeface="ＭＳ Ｐゴシック" charset="0"/>
          <a:cs typeface="ＭＳ Ｐゴシック" charset="0"/>
        </a:defRPr>
      </a:lvl9pPr>
    </p:titleStyle>
    <p:bodyStyle>
      <a:lvl1pPr marL="342900" indent="-342900" algn="l" defTabSz="457200" rtl="0" eaLnBrk="0" fontAlgn="base" hangingPunct="0">
        <a:lnSpc>
          <a:spcPct val="70000"/>
        </a:lnSpc>
        <a:spcBef>
          <a:spcPct val="20000"/>
        </a:spcBef>
        <a:spcAft>
          <a:spcPct val="0"/>
        </a:spcAft>
        <a:buFont typeface="Arial" panose="020B0604020202020204" pitchFamily="34" charset="0"/>
        <a:defRPr sz="3200" b="1"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20000"/>
        </a:spcBef>
        <a:spcAft>
          <a:spcPct val="0"/>
        </a:spcAft>
        <a:buFont typeface="Arial" panose="020B0604020202020204" pitchFamily="34" charset="0"/>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i="1"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joe.huggins@v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irecc.va.gov/visn19/tbi_toolk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irecc.va.gov/visn19/tbi_toolkit/"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E0111AB-FBE9-44F1-9A22-62864BD5C8F0}"/>
              </a:ext>
            </a:extLst>
          </p:cNvPr>
          <p:cNvSpPr>
            <a:spLocks noGrp="1"/>
          </p:cNvSpPr>
          <p:nvPr>
            <p:ph type="ctrTitle"/>
          </p:nvPr>
        </p:nvSpPr>
        <p:spPr>
          <a:xfrm>
            <a:off x="304800" y="1687513"/>
            <a:ext cx="8483600" cy="1709737"/>
          </a:xfrm>
        </p:spPr>
        <p:txBody>
          <a:bodyPr/>
          <a:lstStyle/>
          <a:p>
            <a:pPr eaLnBrk="1" hangingPunct="1"/>
            <a:r>
              <a:rPr lang="en-US" sz="3600" dirty="0">
                <a:solidFill>
                  <a:srgbClr val="0070C0"/>
                </a:solidFill>
              </a:rPr>
              <a:t>Rocky Mountain MIRECC TBI TOOLKIT:</a:t>
            </a:r>
            <a:br>
              <a:rPr lang="en-US" sz="3600" dirty="0">
                <a:solidFill>
                  <a:srgbClr val="0070C0"/>
                </a:solidFill>
              </a:rPr>
            </a:br>
            <a:r>
              <a:rPr lang="en-US" sz="3600" dirty="0">
                <a:solidFill>
                  <a:srgbClr val="0070C0"/>
                </a:solidFill>
              </a:rPr>
              <a:t>A HOW-TO GUIDE</a:t>
            </a:r>
            <a:br>
              <a:rPr lang="en-US" sz="3600" dirty="0">
                <a:solidFill>
                  <a:schemeClr val="accent5">
                    <a:lumMod val="75000"/>
                  </a:schemeClr>
                </a:solidFill>
                <a:latin typeface="Calibri" pitchFamily="34" charset="0"/>
              </a:rPr>
            </a:br>
            <a:endParaRPr lang="en-US" altLang="en-US" sz="3200" i="1" dirty="0"/>
          </a:p>
        </p:txBody>
      </p:sp>
      <p:pic>
        <p:nvPicPr>
          <p:cNvPr id="4" name="Picture 3" descr="http://www.mirecc.va.gov/visn19/tbi_toolkit/images/mirecc_toolkit_logo.png">
            <a:extLst>
              <a:ext uri="{FF2B5EF4-FFF2-40B4-BE49-F238E27FC236}">
                <a16:creationId xmlns:a16="http://schemas.microsoft.com/office/drawing/2014/main" id="{6D1F7D75-0630-4B2A-A5B5-0BA7EBAE2F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56000" y="4876800"/>
            <a:ext cx="1981200" cy="1190897"/>
          </a:xfrm>
          <a:prstGeom prst="rect">
            <a:avLst/>
          </a:prstGeom>
          <a:noFill/>
          <a:ln>
            <a:noFill/>
          </a:ln>
        </p:spPr>
      </p:pic>
      <p:pic>
        <p:nvPicPr>
          <p:cNvPr id="5" name="Picture 4">
            <a:extLst>
              <a:ext uri="{FF2B5EF4-FFF2-40B4-BE49-F238E27FC236}">
                <a16:creationId xmlns:a16="http://schemas.microsoft.com/office/drawing/2014/main" id="{8577835C-F0F6-4D98-8172-CC9B6779C1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997" y="3352800"/>
            <a:ext cx="949325" cy="949325"/>
          </a:xfrm>
          <a:prstGeom prst="rect">
            <a:avLst/>
          </a:prstGeom>
        </p:spPr>
      </p:pic>
      <p:pic>
        <p:nvPicPr>
          <p:cNvPr id="6" name="Picture 5" descr="C:\Users\vhaechmatarb\Desktop\state_health.fw.png">
            <a:extLst>
              <a:ext uri="{FF2B5EF4-FFF2-40B4-BE49-F238E27FC236}">
                <a16:creationId xmlns:a16="http://schemas.microsoft.com/office/drawing/2014/main" id="{07B779F1-C386-4482-AEA6-864F9411F4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352799"/>
            <a:ext cx="4332557" cy="949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vhaechmatarb\Desktop\hrsa.fw.png">
            <a:extLst>
              <a:ext uri="{FF2B5EF4-FFF2-40B4-BE49-F238E27FC236}">
                <a16:creationId xmlns:a16="http://schemas.microsoft.com/office/drawing/2014/main" id="{BFE48AB5-00E7-4F0A-A60E-6F65FF2E59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3778" y="3343468"/>
            <a:ext cx="889000" cy="88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vhaechmatarb\Desktop\visn19_logo.fw.png">
            <a:extLst>
              <a:ext uri="{FF2B5EF4-FFF2-40B4-BE49-F238E27FC236}">
                <a16:creationId xmlns:a16="http://schemas.microsoft.com/office/drawing/2014/main" id="{39EAB27E-C856-4545-A392-F959274830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199" y="3353510"/>
            <a:ext cx="914398" cy="914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920" y="837789"/>
            <a:ext cx="2895598" cy="600777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286000" y="5181600"/>
            <a:ext cx="2514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F87EEB-0776-4DDA-9D57-BBC630C9DC10}"/>
              </a:ext>
            </a:extLst>
          </p:cNvPr>
          <p:cNvSpPr txBox="1"/>
          <p:nvPr/>
        </p:nvSpPr>
        <p:spPr>
          <a:xfrm>
            <a:off x="5715000" y="2185158"/>
            <a:ext cx="2362200" cy="2139047"/>
          </a:xfrm>
          <a:prstGeom prst="rect">
            <a:avLst/>
          </a:prstGeom>
          <a:noFill/>
        </p:spPr>
        <p:txBody>
          <a:bodyPr wrap="square" rtlCol="0">
            <a:spAutoFit/>
          </a:bodyPr>
          <a:lstStyle/>
          <a:p>
            <a:r>
              <a:rPr lang="en-US" sz="1900" dirty="0"/>
              <a:t>Links to resources will be demarcated in </a:t>
            </a:r>
            <a:r>
              <a:rPr lang="en-US" sz="1900" dirty="0">
                <a:solidFill>
                  <a:srgbClr val="0070C0"/>
                </a:solidFill>
              </a:rPr>
              <a:t>BLUE. </a:t>
            </a:r>
            <a:r>
              <a:rPr lang="en-US" sz="1900" dirty="0"/>
              <a:t>A PDF symbol may also be present, indicating that the link provides a handout.</a:t>
            </a:r>
            <a:endParaRPr lang="en-US" sz="1900" dirty="0">
              <a:solidFill>
                <a:srgbClr val="0070C0"/>
              </a:solidFill>
            </a:endParaRPr>
          </a:p>
        </p:txBody>
      </p:sp>
    </p:spTree>
    <p:extLst>
      <p:ext uri="{BB962C8B-B14F-4D97-AF65-F5344CB8AC3E}">
        <p14:creationId xmlns:p14="http://schemas.microsoft.com/office/powerpoint/2010/main" val="256747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3562350" cy="4876800"/>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42999"/>
            <a:ext cx="3657600" cy="3700351"/>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57200" y="2819400"/>
            <a:ext cx="29718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3"/>
          </p:cNvCxnSpPr>
          <p:nvPr/>
        </p:nvCxnSpPr>
        <p:spPr>
          <a:xfrm>
            <a:off x="3429000" y="3200400"/>
            <a:ext cx="1447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52DCBEF8-BDF9-45CA-BBFC-E4C0D567F774}"/>
              </a:ext>
            </a:extLst>
          </p:cNvPr>
          <p:cNvSpPr txBox="1"/>
          <p:nvPr/>
        </p:nvSpPr>
        <p:spPr>
          <a:xfrm>
            <a:off x="330282" y="5877883"/>
            <a:ext cx="8585118" cy="646331"/>
          </a:xfrm>
          <a:prstGeom prst="rect">
            <a:avLst/>
          </a:prstGeom>
          <a:noFill/>
        </p:spPr>
        <p:txBody>
          <a:bodyPr wrap="square" rtlCol="0">
            <a:spAutoFit/>
          </a:bodyPr>
          <a:lstStyle/>
          <a:p>
            <a:r>
              <a:rPr lang="en-US" dirty="0"/>
              <a:t>For example: Click on the</a:t>
            </a:r>
            <a:r>
              <a:rPr lang="en-US" dirty="0">
                <a:solidFill>
                  <a:srgbClr val="0070C0"/>
                </a:solidFill>
              </a:rPr>
              <a:t> link </a:t>
            </a:r>
            <a:r>
              <a:rPr lang="en-US" dirty="0"/>
              <a:t>to get to the resource page of the gold standard for TBI assessment.</a:t>
            </a:r>
          </a:p>
        </p:txBody>
      </p:sp>
    </p:spTree>
    <p:extLst>
      <p:ext uri="{BB962C8B-B14F-4D97-AF65-F5344CB8AC3E}">
        <p14:creationId xmlns:p14="http://schemas.microsoft.com/office/powerpoint/2010/main" val="169135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3533775" cy="2695575"/>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143000" y="32004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893852"/>
            <a:ext cx="4581525" cy="4841695"/>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a:stCxn id="3" idx="3"/>
          </p:cNvCxnSpPr>
          <p:nvPr/>
        </p:nvCxnSpPr>
        <p:spPr>
          <a:xfrm flipV="1">
            <a:off x="2514600" y="3314699"/>
            <a:ext cx="160020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6934200" y="4648200"/>
            <a:ext cx="838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F0234BF-EBFA-4634-901C-FCF015EFCC41}"/>
              </a:ext>
            </a:extLst>
          </p:cNvPr>
          <p:cNvSpPr txBox="1"/>
          <p:nvPr/>
        </p:nvSpPr>
        <p:spPr>
          <a:xfrm>
            <a:off x="447675" y="4442935"/>
            <a:ext cx="2600325" cy="1554272"/>
          </a:xfrm>
          <a:prstGeom prst="rect">
            <a:avLst/>
          </a:prstGeom>
          <a:noFill/>
        </p:spPr>
        <p:txBody>
          <a:bodyPr wrap="square" rtlCol="0">
            <a:spAutoFit/>
          </a:bodyPr>
          <a:lstStyle/>
          <a:p>
            <a:r>
              <a:rPr lang="en-US" sz="1900" dirty="0"/>
              <a:t>Click on the </a:t>
            </a:r>
            <a:r>
              <a:rPr lang="en-US" sz="1900" dirty="0">
                <a:solidFill>
                  <a:srgbClr val="0070C0"/>
                </a:solidFill>
              </a:rPr>
              <a:t>link</a:t>
            </a:r>
            <a:r>
              <a:rPr lang="en-US" sz="1900" dirty="0"/>
              <a:t> to get to the resource page for further information and to download the copy of material</a:t>
            </a:r>
          </a:p>
        </p:txBody>
      </p:sp>
    </p:spTree>
    <p:extLst>
      <p:ext uri="{BB962C8B-B14F-4D97-AF65-F5344CB8AC3E}">
        <p14:creationId xmlns:p14="http://schemas.microsoft.com/office/powerpoint/2010/main" val="169993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150CDA-0AE8-4E01-8B3C-DBFB67CC47DD}"/>
              </a:ext>
            </a:extLst>
          </p:cNvPr>
          <p:cNvPicPr>
            <a:picLocks noChangeAspect="1"/>
          </p:cNvPicPr>
          <p:nvPr/>
        </p:nvPicPr>
        <p:blipFill>
          <a:blip r:embed="rId2"/>
          <a:stretch>
            <a:fillRect/>
          </a:stretch>
        </p:blipFill>
        <p:spPr>
          <a:xfrm>
            <a:off x="914400" y="762000"/>
            <a:ext cx="6617184" cy="5943600"/>
          </a:xfrm>
          <a:prstGeom prst="rect">
            <a:avLst/>
          </a:prstGeom>
          <a:ln>
            <a:noFill/>
          </a:ln>
        </p:spPr>
      </p:pic>
      <p:sp>
        <p:nvSpPr>
          <p:cNvPr id="4" name="Arrow: Right 3">
            <a:extLst>
              <a:ext uri="{FF2B5EF4-FFF2-40B4-BE49-F238E27FC236}">
                <a16:creationId xmlns:a16="http://schemas.microsoft.com/office/drawing/2014/main" id="{82A161F4-156C-4A83-A7CC-16A3EB940617}"/>
              </a:ext>
            </a:extLst>
          </p:cNvPr>
          <p:cNvSpPr/>
          <p:nvPr/>
        </p:nvSpPr>
        <p:spPr>
          <a:xfrm flipV="1">
            <a:off x="571500" y="789992"/>
            <a:ext cx="685800" cy="1524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Oval 8">
            <a:extLst>
              <a:ext uri="{FF2B5EF4-FFF2-40B4-BE49-F238E27FC236}">
                <a16:creationId xmlns:a16="http://schemas.microsoft.com/office/drawing/2014/main" id="{0E146CBD-4525-4FB5-A031-9FE5BACC7C18}"/>
              </a:ext>
            </a:extLst>
          </p:cNvPr>
          <p:cNvSpPr/>
          <p:nvPr/>
        </p:nvSpPr>
        <p:spPr>
          <a:xfrm>
            <a:off x="3810000" y="1763486"/>
            <a:ext cx="914400" cy="44631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A47CED-3F77-4A21-8875-B8366DE1A98D}"/>
              </a:ext>
            </a:extLst>
          </p:cNvPr>
          <p:cNvSpPr/>
          <p:nvPr/>
        </p:nvSpPr>
        <p:spPr>
          <a:xfrm>
            <a:off x="990600" y="5181600"/>
            <a:ext cx="2057400" cy="38100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AFAC8A-59E2-44E3-8A2B-0B2800AC6B86}"/>
              </a:ext>
            </a:extLst>
          </p:cNvPr>
          <p:cNvSpPr/>
          <p:nvPr/>
        </p:nvSpPr>
        <p:spPr>
          <a:xfrm>
            <a:off x="5410200" y="2971800"/>
            <a:ext cx="2057400" cy="247246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531ADA-54B9-48AD-88A8-AD565FE97474}"/>
              </a:ext>
            </a:extLst>
          </p:cNvPr>
          <p:cNvSpPr/>
          <p:nvPr/>
        </p:nvSpPr>
        <p:spPr>
          <a:xfrm>
            <a:off x="4191000" y="1143000"/>
            <a:ext cx="1600200" cy="4572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92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260" y="1530544"/>
            <a:ext cx="2813052" cy="5016112"/>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015536" y="3461756"/>
            <a:ext cx="25908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537" y="3048000"/>
            <a:ext cx="4131028" cy="2743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Arrow Connector 5"/>
          <p:cNvCxnSpPr>
            <a:cxnSpLocks/>
          </p:cNvCxnSpPr>
          <p:nvPr/>
        </p:nvCxnSpPr>
        <p:spPr>
          <a:xfrm>
            <a:off x="3687262" y="4038600"/>
            <a:ext cx="38727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CBCE5E8F-7FB4-4954-9F23-BD951A1DCE61}"/>
              </a:ext>
            </a:extLst>
          </p:cNvPr>
          <p:cNvPicPr>
            <a:picLocks noChangeAspect="1"/>
          </p:cNvPicPr>
          <p:nvPr/>
        </p:nvPicPr>
        <p:blipFill>
          <a:blip r:embed="rId4"/>
          <a:stretch>
            <a:fillRect/>
          </a:stretch>
        </p:blipFill>
        <p:spPr>
          <a:xfrm>
            <a:off x="3487515" y="609600"/>
            <a:ext cx="3810000" cy="2189845"/>
          </a:xfrm>
          <a:prstGeom prst="rect">
            <a:avLst/>
          </a:prstGeom>
          <a:ln>
            <a:solidFill>
              <a:srgbClr val="FF0000"/>
            </a:solidFill>
          </a:ln>
        </p:spPr>
      </p:pic>
    </p:spTree>
    <p:extLst>
      <p:ext uri="{BB962C8B-B14F-4D97-AF65-F5344CB8AC3E}">
        <p14:creationId xmlns:p14="http://schemas.microsoft.com/office/powerpoint/2010/main" val="3107344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 y="1066799"/>
            <a:ext cx="2878127" cy="5638801"/>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62000" y="6400800"/>
            <a:ext cx="2209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1282" y="2179891"/>
            <a:ext cx="3348038" cy="452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3" idx="3"/>
          </p:cNvCxnSpPr>
          <p:nvPr/>
        </p:nvCxnSpPr>
        <p:spPr>
          <a:xfrm flipV="1">
            <a:off x="2971800" y="4876800"/>
            <a:ext cx="1295400" cy="16383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3992201" y="1219200"/>
            <a:ext cx="3886200" cy="646331"/>
          </a:xfrm>
          <a:prstGeom prst="rect">
            <a:avLst/>
          </a:prstGeom>
          <a:noFill/>
        </p:spPr>
        <p:txBody>
          <a:bodyPr wrap="square" rtlCol="0">
            <a:spAutoFit/>
          </a:bodyPr>
          <a:lstStyle/>
          <a:p>
            <a:pPr algn="ctr"/>
            <a:r>
              <a:rPr lang="en-US" dirty="0">
                <a:solidFill>
                  <a:srgbClr val="002060"/>
                </a:solidFill>
              </a:rPr>
              <a:t>Visit the toolkit to access other available tools!</a:t>
            </a:r>
          </a:p>
        </p:txBody>
      </p:sp>
    </p:spTree>
    <p:extLst>
      <p:ext uri="{BB962C8B-B14F-4D97-AF65-F5344CB8AC3E}">
        <p14:creationId xmlns:p14="http://schemas.microsoft.com/office/powerpoint/2010/main" val="75327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990601"/>
            <a:ext cx="2953553" cy="5486400"/>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85800" y="2408872"/>
            <a:ext cx="1981200" cy="1846659"/>
          </a:xfrm>
          <a:prstGeom prst="rect">
            <a:avLst/>
          </a:prstGeom>
          <a:noFill/>
        </p:spPr>
        <p:txBody>
          <a:bodyPr wrap="square" rtlCol="0">
            <a:spAutoFit/>
          </a:bodyPr>
          <a:lstStyle/>
          <a:p>
            <a:pPr algn="ctr"/>
            <a:r>
              <a:rPr lang="en-US" sz="1900" dirty="0"/>
              <a:t>Information is provided to guide access to measures (i.e., purchase vs. download). </a:t>
            </a:r>
          </a:p>
        </p:txBody>
      </p:sp>
      <p:sp>
        <p:nvSpPr>
          <p:cNvPr id="4" name="TextBox 3"/>
          <p:cNvSpPr txBox="1"/>
          <p:nvPr/>
        </p:nvSpPr>
        <p:spPr>
          <a:xfrm>
            <a:off x="6001554" y="4572000"/>
            <a:ext cx="2514600" cy="677108"/>
          </a:xfrm>
          <a:prstGeom prst="rect">
            <a:avLst/>
          </a:prstGeom>
          <a:noFill/>
        </p:spPr>
        <p:txBody>
          <a:bodyPr wrap="square" rtlCol="0">
            <a:spAutoFit/>
          </a:bodyPr>
          <a:lstStyle/>
          <a:p>
            <a:pPr algn="ctr"/>
            <a:r>
              <a:rPr lang="en-US" sz="1900" dirty="0"/>
              <a:t>Tools for intervention are also provided!</a:t>
            </a:r>
          </a:p>
        </p:txBody>
      </p:sp>
      <p:cxnSp>
        <p:nvCxnSpPr>
          <p:cNvPr id="6" name="Straight Arrow Connector 5"/>
          <p:cNvCxnSpPr>
            <a:cxnSpLocks/>
            <a:stCxn id="3" idx="3"/>
          </p:cNvCxnSpPr>
          <p:nvPr/>
        </p:nvCxnSpPr>
        <p:spPr>
          <a:xfrm flipV="1">
            <a:off x="2667000" y="2743200"/>
            <a:ext cx="533400" cy="5890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a:cxnSpLocks/>
          </p:cNvCxnSpPr>
          <p:nvPr/>
        </p:nvCxnSpPr>
        <p:spPr>
          <a:xfrm>
            <a:off x="2667000" y="3298567"/>
            <a:ext cx="533400" cy="7400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096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65043"/>
            <a:ext cx="2938461" cy="6095163"/>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524000" y="3886199"/>
            <a:ext cx="990600" cy="153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278" y="914400"/>
            <a:ext cx="4419600" cy="4748854"/>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a:cxnSpLocks/>
          </p:cNvCxnSpPr>
          <p:nvPr/>
        </p:nvCxnSpPr>
        <p:spPr>
          <a:xfrm>
            <a:off x="2819400" y="3962400"/>
            <a:ext cx="1447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429000" y="5791200"/>
            <a:ext cx="5181600" cy="677108"/>
          </a:xfrm>
          <a:prstGeom prst="rect">
            <a:avLst/>
          </a:prstGeom>
          <a:noFill/>
        </p:spPr>
        <p:txBody>
          <a:bodyPr wrap="square" rtlCol="0">
            <a:spAutoFit/>
          </a:bodyPr>
          <a:lstStyle/>
          <a:p>
            <a:pPr algn="ctr"/>
            <a:r>
              <a:rPr lang="en-US" sz="1900" dirty="0"/>
              <a:t>Above is one example of tools found in the Military/Veteran culture section </a:t>
            </a:r>
          </a:p>
        </p:txBody>
      </p:sp>
    </p:spTree>
    <p:extLst>
      <p:ext uri="{BB962C8B-B14F-4D97-AF65-F5344CB8AC3E}">
        <p14:creationId xmlns:p14="http://schemas.microsoft.com/office/powerpoint/2010/main" val="391216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3518138" cy="5895975"/>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495800" y="895947"/>
            <a:ext cx="4267200" cy="677108"/>
          </a:xfrm>
          <a:prstGeom prst="rect">
            <a:avLst/>
          </a:prstGeom>
          <a:noFill/>
        </p:spPr>
        <p:txBody>
          <a:bodyPr wrap="square" rtlCol="0">
            <a:spAutoFit/>
          </a:bodyPr>
          <a:lstStyle/>
          <a:p>
            <a:r>
              <a:rPr lang="en-US" sz="1900" dirty="0"/>
              <a:t>Several tools are available to facilitate culturally competent clinical practice. </a:t>
            </a:r>
          </a:p>
        </p:txBody>
      </p:sp>
      <p:sp>
        <p:nvSpPr>
          <p:cNvPr id="4" name="Rectangle 3"/>
          <p:cNvSpPr/>
          <p:nvPr/>
        </p:nvSpPr>
        <p:spPr>
          <a:xfrm>
            <a:off x="1066800" y="5029200"/>
            <a:ext cx="1225669"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3352800" cy="406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4" idx="3"/>
          </p:cNvCxnSpPr>
          <p:nvPr/>
        </p:nvCxnSpPr>
        <p:spPr>
          <a:xfrm>
            <a:off x="2292469" y="5143500"/>
            <a:ext cx="220333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773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51504-94BD-42F4-98F1-DCF5D44B5D59}"/>
              </a:ext>
            </a:extLst>
          </p:cNvPr>
          <p:cNvPicPr>
            <a:picLocks noChangeAspect="1"/>
          </p:cNvPicPr>
          <p:nvPr/>
        </p:nvPicPr>
        <p:blipFill>
          <a:blip r:embed="rId2"/>
          <a:stretch>
            <a:fillRect/>
          </a:stretch>
        </p:blipFill>
        <p:spPr>
          <a:xfrm>
            <a:off x="838200" y="1557010"/>
            <a:ext cx="6867525" cy="5181600"/>
          </a:xfrm>
          <a:prstGeom prst="rect">
            <a:avLst/>
          </a:prstGeom>
        </p:spPr>
      </p:pic>
      <p:sp>
        <p:nvSpPr>
          <p:cNvPr id="2" name="TextBox 1"/>
          <p:cNvSpPr txBox="1"/>
          <p:nvPr/>
        </p:nvSpPr>
        <p:spPr>
          <a:xfrm>
            <a:off x="990599" y="719566"/>
            <a:ext cx="7429499" cy="1261884"/>
          </a:xfrm>
          <a:prstGeom prst="rect">
            <a:avLst/>
          </a:prstGeom>
          <a:noFill/>
        </p:spPr>
        <p:txBody>
          <a:bodyPr wrap="square" rtlCol="0">
            <a:spAutoFit/>
          </a:bodyPr>
          <a:lstStyle/>
          <a:p>
            <a:pPr algn="ctr"/>
            <a:r>
              <a:rPr lang="en-US" sz="2400" b="1" dirty="0">
                <a:solidFill>
                  <a:srgbClr val="0070C0"/>
                </a:solidFill>
              </a:rPr>
              <a:t>The Resources Page provides information for Veterans, for Family, Friends and Caregivers, and for Providers</a:t>
            </a:r>
          </a:p>
          <a:p>
            <a:pPr algn="ctr"/>
            <a:endParaRPr lang="en-US" sz="2800" dirty="0">
              <a:solidFill>
                <a:schemeClr val="accent5">
                  <a:lumMod val="50000"/>
                </a:schemeClr>
              </a:solidFill>
            </a:endParaRPr>
          </a:p>
        </p:txBody>
      </p:sp>
      <p:sp>
        <p:nvSpPr>
          <p:cNvPr id="3" name="Rectangle 2"/>
          <p:cNvSpPr/>
          <p:nvPr/>
        </p:nvSpPr>
        <p:spPr>
          <a:xfrm>
            <a:off x="4358950" y="5698000"/>
            <a:ext cx="1813249" cy="3704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3D3E67-AD03-4F21-BF7D-69C610C7DC36}"/>
              </a:ext>
            </a:extLst>
          </p:cNvPr>
          <p:cNvSpPr/>
          <p:nvPr/>
        </p:nvSpPr>
        <p:spPr>
          <a:xfrm>
            <a:off x="6629400" y="5165985"/>
            <a:ext cx="609600" cy="5232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86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48FE61F8-8BAD-44A7-B899-D3CE53E24046}"/>
              </a:ext>
            </a:extLst>
          </p:cNvPr>
          <p:cNvSpPr>
            <a:spLocks noGrp="1"/>
          </p:cNvSpPr>
          <p:nvPr>
            <p:ph idx="1"/>
          </p:nvPr>
        </p:nvSpPr>
        <p:spPr>
          <a:xfrm>
            <a:off x="301625" y="1676400"/>
            <a:ext cx="8486775" cy="4449763"/>
          </a:xfrm>
        </p:spPr>
        <p:txBody>
          <a:bodyPr/>
          <a:lstStyle/>
          <a:p>
            <a:pPr eaLnBrk="1" hangingPunct="1">
              <a:lnSpc>
                <a:spcPct val="100000"/>
              </a:lnSpc>
            </a:pPr>
            <a:r>
              <a:rPr lang="en-US" altLang="en-US" sz="1800" dirty="0"/>
              <a:t>	</a:t>
            </a:r>
            <a:r>
              <a:rPr lang="en-US" altLang="en-US" sz="1800" b="0" dirty="0">
                <a:solidFill>
                  <a:schemeClr val="tx1"/>
                </a:solidFill>
              </a:rPr>
              <a:t>This presentation is based on work supported, in part, by the Department of 	Veterans Affairs, but does not necessarily represent the views of </a:t>
            </a:r>
          </a:p>
          <a:p>
            <a:pPr eaLnBrk="1" hangingPunct="1">
              <a:lnSpc>
                <a:spcPct val="80000"/>
              </a:lnSpc>
            </a:pPr>
            <a:r>
              <a:rPr lang="en-US" altLang="en-US" sz="1800" b="0" dirty="0">
                <a:solidFill>
                  <a:schemeClr val="tx1"/>
                </a:solidFill>
              </a:rPr>
              <a:t>	the Department of Veterans Affairs or the United States Government.</a:t>
            </a:r>
          </a:p>
          <a:p>
            <a:pPr eaLnBrk="1" hangingPunct="1">
              <a:lnSpc>
                <a:spcPct val="90000"/>
              </a:lnSpc>
            </a:pPr>
            <a:endParaRPr lang="en-US" altLang="en-US" sz="1800" b="0" dirty="0">
              <a:solidFill>
                <a:schemeClr val="tx1"/>
              </a:solidFill>
            </a:endParaRPr>
          </a:p>
          <a:p>
            <a:pPr eaLnBrk="1" hangingPunct="1"/>
            <a:r>
              <a:rPr lang="en-US" altLang="en-US" dirty="0"/>
              <a:t>	</a:t>
            </a:r>
          </a:p>
        </p:txBody>
      </p:sp>
      <p:sp>
        <p:nvSpPr>
          <p:cNvPr id="11267" name="Title 1">
            <a:extLst>
              <a:ext uri="{FF2B5EF4-FFF2-40B4-BE49-F238E27FC236}">
                <a16:creationId xmlns:a16="http://schemas.microsoft.com/office/drawing/2014/main" id="{2EAC04E8-3D71-4152-A0A4-9175164AF584}"/>
              </a:ext>
            </a:extLst>
          </p:cNvPr>
          <p:cNvSpPr>
            <a:spLocks noGrp="1"/>
          </p:cNvSpPr>
          <p:nvPr>
            <p:ph type="ctrTitle"/>
          </p:nvPr>
        </p:nvSpPr>
        <p:spPr>
          <a:xfrm>
            <a:off x="304800" y="871538"/>
            <a:ext cx="8483600" cy="508000"/>
          </a:xfrm>
        </p:spPr>
        <p:txBody>
          <a:bodyPr>
            <a:noAutofit/>
          </a:bodyPr>
          <a:lstStyle/>
          <a:p>
            <a:pPr eaLnBrk="1" hangingPunct="1"/>
            <a:r>
              <a:rPr lang="en-US" altLang="en-US" sz="3600" dirty="0"/>
              <a:t>Disclaimer</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89006" y="2488253"/>
            <a:ext cx="1981200" cy="677108"/>
          </a:xfrm>
          <a:prstGeom prst="rect">
            <a:avLst/>
          </a:prstGeom>
          <a:noFill/>
        </p:spPr>
        <p:txBody>
          <a:bodyPr wrap="square" rtlCol="0">
            <a:spAutoFit/>
          </a:bodyPr>
          <a:lstStyle/>
          <a:p>
            <a:pPr algn="ctr"/>
            <a:r>
              <a:rPr lang="en-US" sz="1900" dirty="0"/>
              <a:t>Resources for Veterans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3352800" cy="5616004"/>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393" y="3962400"/>
            <a:ext cx="2995613" cy="262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1196" y="1063690"/>
            <a:ext cx="2926571"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85800" y="3886200"/>
            <a:ext cx="1524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85800" y="5334000"/>
            <a:ext cx="1828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cxnSpLocks/>
            <a:stCxn id="3" idx="3"/>
          </p:cNvCxnSpPr>
          <p:nvPr/>
        </p:nvCxnSpPr>
        <p:spPr>
          <a:xfrm flipV="1">
            <a:off x="2209800" y="2842196"/>
            <a:ext cx="2057400" cy="11202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a:cxnSpLocks/>
          </p:cNvCxnSpPr>
          <p:nvPr/>
        </p:nvCxnSpPr>
        <p:spPr>
          <a:xfrm>
            <a:off x="2514600" y="5410200"/>
            <a:ext cx="1752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1973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3000164" cy="5895975"/>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814388"/>
            <a:ext cx="2362200" cy="2743199"/>
          </a:xfrm>
          <a:prstGeom prst="rect">
            <a:avLst/>
          </a:prstGeom>
          <a:noFill/>
          <a:ln w="127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685800" y="3901023"/>
            <a:ext cx="1752600" cy="213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3" idx="3"/>
            <a:endCxn id="18436" idx="1"/>
          </p:cNvCxnSpPr>
          <p:nvPr/>
        </p:nvCxnSpPr>
        <p:spPr>
          <a:xfrm flipV="1">
            <a:off x="2438400" y="2185988"/>
            <a:ext cx="2209800" cy="18219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84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904133"/>
            <a:ext cx="2362200" cy="2667618"/>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85800" y="5943600"/>
            <a:ext cx="1600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8" idx="3"/>
          </p:cNvCxnSpPr>
          <p:nvPr/>
        </p:nvCxnSpPr>
        <p:spPr>
          <a:xfrm>
            <a:off x="2286000" y="6019800"/>
            <a:ext cx="2362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7277878" y="2612202"/>
            <a:ext cx="1828800" cy="969496"/>
          </a:xfrm>
          <a:prstGeom prst="rect">
            <a:avLst/>
          </a:prstGeom>
          <a:noFill/>
        </p:spPr>
        <p:txBody>
          <a:bodyPr wrap="square" rtlCol="0">
            <a:spAutoFit/>
          </a:bodyPr>
          <a:lstStyle/>
          <a:p>
            <a:pPr algn="ctr"/>
            <a:r>
              <a:rPr lang="en-US" sz="1900" dirty="0"/>
              <a:t>Resources for Family/Friends/</a:t>
            </a:r>
          </a:p>
          <a:p>
            <a:pPr algn="ctr"/>
            <a:r>
              <a:rPr lang="en-US" sz="1900" dirty="0"/>
              <a:t>Supports</a:t>
            </a:r>
          </a:p>
        </p:txBody>
      </p:sp>
    </p:spTree>
    <p:extLst>
      <p:ext uri="{BB962C8B-B14F-4D97-AF65-F5344CB8AC3E}">
        <p14:creationId xmlns:p14="http://schemas.microsoft.com/office/powerpoint/2010/main" val="1356402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725969"/>
            <a:ext cx="3276600" cy="5743575"/>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78359"/>
            <a:ext cx="2971800" cy="5900655"/>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Left Arrow 2"/>
          <p:cNvSpPr/>
          <p:nvPr/>
        </p:nvSpPr>
        <p:spPr>
          <a:xfrm>
            <a:off x="7010400" y="4038600"/>
            <a:ext cx="838200" cy="609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48600" y="1943457"/>
            <a:ext cx="1219200" cy="3308598"/>
          </a:xfrm>
          <a:prstGeom prst="rect">
            <a:avLst/>
          </a:prstGeom>
          <a:noFill/>
        </p:spPr>
        <p:txBody>
          <a:bodyPr wrap="square" rtlCol="0">
            <a:spAutoFit/>
          </a:bodyPr>
          <a:lstStyle/>
          <a:p>
            <a:pPr algn="ctr"/>
            <a:r>
              <a:rPr lang="en-US" sz="1900" dirty="0"/>
              <a:t>In addition to the other resources, be sure to visit the VISN 19/Rocky </a:t>
            </a:r>
            <a:r>
              <a:rPr lang="en-US" sz="1900" dirty="0" err="1"/>
              <a:t>MountainMIRECC</a:t>
            </a:r>
            <a:r>
              <a:rPr lang="en-US" sz="1900" dirty="0"/>
              <a:t>!</a:t>
            </a:r>
          </a:p>
        </p:txBody>
      </p:sp>
    </p:spTree>
    <p:extLst>
      <p:ext uri="{BB962C8B-B14F-4D97-AF65-F5344CB8AC3E}">
        <p14:creationId xmlns:p14="http://schemas.microsoft.com/office/powerpoint/2010/main" val="318200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8BB049-8DBB-4C0E-BA51-3F68F1B11367}"/>
              </a:ext>
            </a:extLst>
          </p:cNvPr>
          <p:cNvSpPr txBox="1"/>
          <p:nvPr/>
        </p:nvSpPr>
        <p:spPr>
          <a:xfrm flipH="1">
            <a:off x="208384" y="1981200"/>
            <a:ext cx="8686800" cy="3016210"/>
          </a:xfrm>
          <a:prstGeom prst="rect">
            <a:avLst/>
          </a:prstGeom>
          <a:noFill/>
        </p:spPr>
        <p:txBody>
          <a:bodyPr wrap="square" rtlCol="0">
            <a:spAutoFit/>
          </a:bodyPr>
          <a:lstStyle/>
          <a:p>
            <a:r>
              <a:rPr lang="en-US" sz="2400" dirty="0">
                <a:solidFill>
                  <a:schemeClr val="accent1">
                    <a:lumMod val="60000"/>
                    <a:lumOff val="40000"/>
                  </a:schemeClr>
                </a:solidFill>
              </a:rPr>
              <a:t>For questions or feedback, please contact webpage manager Joe Huggins at </a:t>
            </a:r>
            <a:r>
              <a:rPr lang="en-US" sz="2400" dirty="0">
                <a:solidFill>
                  <a:schemeClr val="accent1">
                    <a:lumMod val="60000"/>
                    <a:lumOff val="40000"/>
                  </a:schemeClr>
                </a:solidFill>
                <a:hlinkClick r:id="rId2"/>
              </a:rPr>
              <a:t>joe.huggins@va.gov</a:t>
            </a:r>
            <a:endParaRPr lang="en-US" sz="2400" dirty="0">
              <a:solidFill>
                <a:schemeClr val="accent1">
                  <a:lumMod val="60000"/>
                  <a:lumOff val="40000"/>
                </a:schemeClr>
              </a:solidFill>
            </a:endParaRPr>
          </a:p>
          <a:p>
            <a:r>
              <a:rPr lang="en-US" sz="2800" dirty="0">
                <a:solidFill>
                  <a:srgbClr val="002060"/>
                </a:solidFill>
              </a:rPr>
              <a:t> </a:t>
            </a:r>
          </a:p>
          <a:p>
            <a:r>
              <a:rPr lang="en-US" sz="1900" dirty="0"/>
              <a:t>Special thanks to the </a:t>
            </a:r>
            <a:r>
              <a:rPr lang="en-US" sz="1900" b="1" dirty="0"/>
              <a:t>Co-Occurring Mental Health and TBI team </a:t>
            </a:r>
            <a:r>
              <a:rPr lang="en-US" sz="1900" dirty="0"/>
              <a:t>for their contributions: Lisa Brenner, PhD, Bridget </a:t>
            </a:r>
            <a:r>
              <a:rPr lang="en-US" sz="1900" dirty="0" err="1"/>
              <a:t>Matarazzo</a:t>
            </a:r>
            <a:r>
              <a:rPr lang="en-US" sz="1900" dirty="0"/>
              <a:t>, PsyD, Jennifer Olson-Madden, PhD, and Gina </a:t>
            </a:r>
            <a:r>
              <a:rPr lang="en-US" sz="1900" dirty="0" err="1"/>
              <a:t>Signoracci</a:t>
            </a:r>
            <a:r>
              <a:rPr lang="en-US" sz="1900" dirty="0"/>
              <a:t>, PhD</a:t>
            </a:r>
          </a:p>
          <a:p>
            <a:pPr algn="just"/>
            <a:endParaRPr lang="en-US" sz="1900" dirty="0"/>
          </a:p>
          <a:p>
            <a:pPr algn="just"/>
            <a:r>
              <a:rPr lang="en-US" sz="1900" dirty="0"/>
              <a:t>And to the </a:t>
            </a:r>
            <a:r>
              <a:rPr lang="en-US" sz="1900" b="1" dirty="0"/>
              <a:t>Justice-Involved TBI team </a:t>
            </a:r>
            <a:r>
              <a:rPr lang="en-US" sz="1900" dirty="0"/>
              <a:t>for their contributions: </a:t>
            </a:r>
            <a:r>
              <a:rPr lang="en-US" sz="1900" dirty="0" err="1"/>
              <a:t>Nazanin</a:t>
            </a:r>
            <a:r>
              <a:rPr lang="en-US" sz="1900" dirty="0"/>
              <a:t> Bahraini, PhD, Lisa Brenner, PhD, and Jennifer Olson-Madden, PhD</a:t>
            </a:r>
          </a:p>
        </p:txBody>
      </p:sp>
      <p:sp>
        <p:nvSpPr>
          <p:cNvPr id="4" name="TextBox 3">
            <a:extLst>
              <a:ext uri="{FF2B5EF4-FFF2-40B4-BE49-F238E27FC236}">
                <a16:creationId xmlns:a16="http://schemas.microsoft.com/office/drawing/2014/main" id="{925D39C8-20A2-4DD1-A11E-6D91F41B6370}"/>
              </a:ext>
            </a:extLst>
          </p:cNvPr>
          <p:cNvSpPr txBox="1"/>
          <p:nvPr/>
        </p:nvSpPr>
        <p:spPr>
          <a:xfrm>
            <a:off x="-174949" y="902494"/>
            <a:ext cx="9105900" cy="1231106"/>
          </a:xfrm>
          <a:prstGeom prst="rect">
            <a:avLst/>
          </a:prstGeom>
          <a:noFill/>
        </p:spPr>
        <p:txBody>
          <a:bodyPr wrap="square" rtlCol="0">
            <a:spAutoFit/>
          </a:bodyPr>
          <a:lstStyle/>
          <a:p>
            <a:pPr algn="ctr"/>
            <a:r>
              <a:rPr lang="en-US" sz="2800" b="1" dirty="0">
                <a:solidFill>
                  <a:srgbClr val="0070C0"/>
                </a:solidFill>
              </a:rPr>
              <a:t>Thank you for visiting the Rocky Mountain MIRECC </a:t>
            </a:r>
          </a:p>
          <a:p>
            <a:pPr algn="ctr"/>
            <a:r>
              <a:rPr lang="en-US" sz="2800" b="1" dirty="0">
                <a:solidFill>
                  <a:srgbClr val="0070C0"/>
                </a:solidFill>
              </a:rPr>
              <a:t>TBI Toolkit! </a:t>
            </a:r>
          </a:p>
          <a:p>
            <a:endParaRPr lang="en-US" dirty="0"/>
          </a:p>
        </p:txBody>
      </p:sp>
      <p:pic>
        <p:nvPicPr>
          <p:cNvPr id="6" name="Picture 5">
            <a:extLst>
              <a:ext uri="{FF2B5EF4-FFF2-40B4-BE49-F238E27FC236}">
                <a16:creationId xmlns:a16="http://schemas.microsoft.com/office/drawing/2014/main" id="{236A5C2D-5EC4-493E-84C7-81F4AF481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070" y="5334000"/>
            <a:ext cx="1587862" cy="978123"/>
          </a:xfrm>
          <a:prstGeom prst="rect">
            <a:avLst/>
          </a:prstGeom>
        </p:spPr>
      </p:pic>
    </p:spTree>
    <p:extLst>
      <p:ext uri="{BB962C8B-B14F-4D97-AF65-F5344CB8AC3E}">
        <p14:creationId xmlns:p14="http://schemas.microsoft.com/office/powerpoint/2010/main" val="256824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D2453F-1992-4E73-9244-A87CEB70C6E4}"/>
              </a:ext>
            </a:extLst>
          </p:cNvPr>
          <p:cNvSpPr txBox="1"/>
          <p:nvPr/>
        </p:nvSpPr>
        <p:spPr>
          <a:xfrm flipH="1">
            <a:off x="1623059" y="5688144"/>
            <a:ext cx="5745481" cy="135421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rPr>
              <a:t>This toolkit is located on the Rocky Mountain MIRECC for Suicide Prevention Website: </a:t>
            </a:r>
            <a:r>
              <a:rPr kumimoji="0" lang="en-US" sz="2800" b="0" i="0" u="none" strike="noStrike" kern="0" cap="none" spc="0" normalizeH="0" baseline="0" noProof="0" dirty="0">
                <a:ln>
                  <a:noFill/>
                </a:ln>
                <a:solidFill>
                  <a:prstClr val="black"/>
                </a:solidFill>
                <a:effectLst/>
                <a:uLnTx/>
                <a:uFillTx/>
                <a:hlinkClick r:id="rId2"/>
              </a:rPr>
              <a:t>www.mirecc.va.gov/visn19/tbi_toolkit</a:t>
            </a:r>
            <a:endParaRPr kumimoji="0" lang="en-US" sz="2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6" name="Title 5">
            <a:extLst>
              <a:ext uri="{FF2B5EF4-FFF2-40B4-BE49-F238E27FC236}">
                <a16:creationId xmlns:a16="http://schemas.microsoft.com/office/drawing/2014/main" id="{640334AA-2D34-44DA-B6FC-A45E036C3A67}"/>
              </a:ext>
            </a:extLst>
          </p:cNvPr>
          <p:cNvSpPr txBox="1">
            <a:spLocks noGrp="1"/>
          </p:cNvSpPr>
          <p:nvPr>
            <p:ph type="ctrTitle"/>
          </p:nvPr>
        </p:nvSpPr>
        <p:spPr>
          <a:xfrm>
            <a:off x="304800" y="871538"/>
            <a:ext cx="8483600" cy="508000"/>
          </a:xfrm>
          <a:prstGeom prst="rect">
            <a:avLst/>
          </a:prstGeom>
          <a:noFill/>
        </p:spPr>
        <p:txBody>
          <a:bodyPr wrap="square" rtlCol="0">
            <a:spAutoFit/>
          </a:bodyPr>
          <a:lstStyle/>
          <a:p>
            <a:pPr algn="ctr"/>
            <a:r>
              <a:rPr lang="en-US" sz="3200" dirty="0">
                <a:solidFill>
                  <a:srgbClr val="0070C0"/>
                </a:solidFill>
              </a:rPr>
              <a:t>Rocky Mountain MIRECC</a:t>
            </a:r>
          </a:p>
        </p:txBody>
      </p:sp>
      <p:pic>
        <p:nvPicPr>
          <p:cNvPr id="2" name="Picture 1">
            <a:extLst>
              <a:ext uri="{FF2B5EF4-FFF2-40B4-BE49-F238E27FC236}">
                <a16:creationId xmlns:a16="http://schemas.microsoft.com/office/drawing/2014/main" id="{7FB2C137-0D7A-4012-AACE-265A1338D0D7}"/>
              </a:ext>
            </a:extLst>
          </p:cNvPr>
          <p:cNvPicPr>
            <a:picLocks noChangeAspect="1"/>
          </p:cNvPicPr>
          <p:nvPr/>
        </p:nvPicPr>
        <p:blipFill>
          <a:blip r:embed="rId3"/>
          <a:stretch>
            <a:fillRect/>
          </a:stretch>
        </p:blipFill>
        <p:spPr>
          <a:xfrm>
            <a:off x="1752600" y="1379538"/>
            <a:ext cx="5153025" cy="4238625"/>
          </a:xfrm>
          <a:prstGeom prst="rect">
            <a:avLst/>
          </a:prstGeom>
        </p:spPr>
      </p:pic>
    </p:spTree>
    <p:extLst>
      <p:ext uri="{BB962C8B-B14F-4D97-AF65-F5344CB8AC3E}">
        <p14:creationId xmlns:p14="http://schemas.microsoft.com/office/powerpoint/2010/main" val="267095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0261" y="679049"/>
            <a:ext cx="6096000" cy="646331"/>
          </a:xfrm>
          <a:prstGeom prst="rect">
            <a:avLst/>
          </a:prstGeom>
          <a:noFill/>
        </p:spPr>
        <p:txBody>
          <a:bodyPr wrap="square" rtlCol="0">
            <a:spAutoFit/>
          </a:bodyPr>
          <a:lstStyle/>
          <a:p>
            <a:pPr algn="ctr"/>
            <a:r>
              <a:rPr lang="en-US" sz="3600" b="1" dirty="0">
                <a:solidFill>
                  <a:srgbClr val="0070C0"/>
                </a:solidFill>
              </a:rPr>
              <a:t>Welcome to the Toolkit!</a:t>
            </a:r>
          </a:p>
        </p:txBody>
      </p:sp>
      <p:pic>
        <p:nvPicPr>
          <p:cNvPr id="20" name="Picture 19">
            <a:extLst>
              <a:ext uri="{FF2B5EF4-FFF2-40B4-BE49-F238E27FC236}">
                <a16:creationId xmlns:a16="http://schemas.microsoft.com/office/drawing/2014/main" id="{C3524674-D7CA-460E-9E4E-A509405670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032" y="1484531"/>
            <a:ext cx="6319936" cy="2577404"/>
          </a:xfrm>
          <a:prstGeom prst="rect">
            <a:avLst/>
          </a:prstGeom>
          <a:ln w="28575">
            <a:solidFill>
              <a:srgbClr val="FF0000"/>
            </a:solidFill>
          </a:ln>
        </p:spPr>
      </p:pic>
      <p:sp>
        <p:nvSpPr>
          <p:cNvPr id="2" name="Rectangle 1">
            <a:extLst>
              <a:ext uri="{FF2B5EF4-FFF2-40B4-BE49-F238E27FC236}">
                <a16:creationId xmlns:a16="http://schemas.microsoft.com/office/drawing/2014/main" id="{31D352F4-CFA8-4CAC-9034-16589978F66E}"/>
              </a:ext>
            </a:extLst>
          </p:cNvPr>
          <p:cNvSpPr/>
          <p:nvPr/>
        </p:nvSpPr>
        <p:spPr>
          <a:xfrm>
            <a:off x="1066800" y="4380236"/>
            <a:ext cx="7315200" cy="2585323"/>
          </a:xfrm>
          <a:prstGeom prst="rect">
            <a:avLst/>
          </a:prstGeom>
        </p:spPr>
        <p:txBody>
          <a:bodyPr wrap="square">
            <a:spAutoFit/>
          </a:bodyPr>
          <a:lstStyle/>
          <a:p>
            <a:r>
              <a:rPr lang="en-US" sz="1900" dirty="0"/>
              <a:t>The Home Page provides information about the following:</a:t>
            </a:r>
          </a:p>
          <a:p>
            <a:pPr marL="914400" lvl="1" indent="-457200">
              <a:buFont typeface="Arial" panose="020B0604020202020204" pitchFamily="34" charset="0"/>
              <a:buChar char="•"/>
            </a:pPr>
            <a:r>
              <a:rPr lang="en-US" sz="1900" dirty="0"/>
              <a:t>Purpose of the Toolkit </a:t>
            </a:r>
          </a:p>
          <a:p>
            <a:pPr marL="914400" lvl="1" indent="-457200">
              <a:buFont typeface="Arial" panose="020B0604020202020204" pitchFamily="34" charset="0"/>
              <a:buChar char="•"/>
            </a:pPr>
            <a:r>
              <a:rPr lang="en-US" sz="1900" dirty="0"/>
              <a:t>Structure</a:t>
            </a:r>
          </a:p>
          <a:p>
            <a:pPr marL="914400" lvl="1" indent="-457200">
              <a:buFont typeface="Arial" panose="020B0604020202020204" pitchFamily="34" charset="0"/>
              <a:buChar char="•"/>
            </a:pPr>
            <a:r>
              <a:rPr lang="en-US" sz="1900" dirty="0"/>
              <a:t>Funding sources</a:t>
            </a:r>
          </a:p>
          <a:p>
            <a:pPr marL="914400" lvl="1" indent="-457200">
              <a:buFont typeface="Arial" panose="020B0604020202020204" pitchFamily="34" charset="0"/>
              <a:buChar char="•"/>
            </a:pPr>
            <a:r>
              <a:rPr lang="en-US" sz="1900" dirty="0"/>
              <a:t>How to reach </a:t>
            </a:r>
            <a:r>
              <a:rPr lang="en-US" sz="1900" dirty="0">
                <a:solidFill>
                  <a:srgbClr val="002060"/>
                </a:solidFill>
              </a:rPr>
              <a:t>the authors for questions or feedback</a:t>
            </a:r>
          </a:p>
          <a:p>
            <a:pPr lvl="1" algn="just"/>
            <a:endParaRPr lang="en-US" sz="2000" dirty="0"/>
          </a:p>
          <a:p>
            <a:pPr lvl="1" algn="just"/>
            <a:r>
              <a:rPr lang="en-US" sz="2800" dirty="0">
                <a:hlinkClick r:id="rId3"/>
              </a:rPr>
              <a:t>www.mirecc.va.gov/visn19/tbi_toolkit/</a:t>
            </a:r>
            <a:endParaRPr lang="en-US" sz="2800" dirty="0"/>
          </a:p>
          <a:p>
            <a:pPr marL="914400" lvl="1" indent="-457200">
              <a:buFont typeface="Arial" panose="020B0604020202020204" pitchFamily="34" charset="0"/>
              <a:buChar char="•"/>
            </a:pPr>
            <a:endParaRPr lang="en-US" sz="1900" dirty="0">
              <a:solidFill>
                <a:srgbClr val="002060"/>
              </a:solidFill>
            </a:endParaRPr>
          </a:p>
        </p:txBody>
      </p:sp>
    </p:spTree>
    <p:extLst>
      <p:ext uri="{BB962C8B-B14F-4D97-AF65-F5344CB8AC3E}">
        <p14:creationId xmlns:p14="http://schemas.microsoft.com/office/powerpoint/2010/main" val="196537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6963" y="685800"/>
            <a:ext cx="7696200" cy="954107"/>
          </a:xfrm>
          <a:prstGeom prst="rect">
            <a:avLst/>
          </a:prstGeom>
          <a:noFill/>
        </p:spPr>
        <p:txBody>
          <a:bodyPr wrap="square" rtlCol="0">
            <a:spAutoFit/>
          </a:bodyPr>
          <a:lstStyle/>
          <a:p>
            <a:pPr algn="ctr"/>
            <a:r>
              <a:rPr lang="en-US" sz="2800" b="1" dirty="0">
                <a:solidFill>
                  <a:srgbClr val="0070C0"/>
                </a:solidFill>
              </a:rPr>
              <a:t>The Homepage also provides you with information about key definitions found throughout the toolkit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487" y="1752600"/>
            <a:ext cx="2867025" cy="4930914"/>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33400" y="2675300"/>
            <a:ext cx="2209800" cy="1323439"/>
          </a:xfrm>
          <a:prstGeom prst="rect">
            <a:avLst/>
          </a:prstGeom>
          <a:noFill/>
        </p:spPr>
        <p:txBody>
          <a:bodyPr wrap="square" rtlCol="0">
            <a:spAutoFit/>
          </a:bodyPr>
          <a:lstStyle/>
          <a:p>
            <a:pPr algn="ctr"/>
            <a:r>
              <a:rPr lang="en-US" sz="2000" dirty="0"/>
              <a:t>What is the difference between screening and assessment?</a:t>
            </a:r>
          </a:p>
        </p:txBody>
      </p:sp>
      <p:sp>
        <p:nvSpPr>
          <p:cNvPr id="6" name="TextBox 5"/>
          <p:cNvSpPr txBox="1"/>
          <p:nvPr/>
        </p:nvSpPr>
        <p:spPr>
          <a:xfrm>
            <a:off x="6553200" y="4114800"/>
            <a:ext cx="2209800" cy="1015663"/>
          </a:xfrm>
          <a:prstGeom prst="rect">
            <a:avLst/>
          </a:prstGeom>
          <a:noFill/>
        </p:spPr>
        <p:txBody>
          <a:bodyPr wrap="square" rtlCol="0">
            <a:spAutoFit/>
          </a:bodyPr>
          <a:lstStyle/>
          <a:p>
            <a:pPr algn="ctr"/>
            <a:r>
              <a:rPr lang="en-US" sz="2000" dirty="0"/>
              <a:t>What kind of interventions will I find in the toolkit?</a:t>
            </a:r>
          </a:p>
        </p:txBody>
      </p:sp>
    </p:spTree>
    <p:extLst>
      <p:ext uri="{BB962C8B-B14F-4D97-AF65-F5344CB8AC3E}">
        <p14:creationId xmlns:p14="http://schemas.microsoft.com/office/powerpoint/2010/main" val="196173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799" y="556338"/>
            <a:ext cx="6096000" cy="523220"/>
          </a:xfrm>
          <a:prstGeom prst="rect">
            <a:avLst/>
          </a:prstGeom>
          <a:noFill/>
        </p:spPr>
        <p:txBody>
          <a:bodyPr wrap="square" rtlCol="0">
            <a:spAutoFit/>
          </a:bodyPr>
          <a:lstStyle/>
          <a:p>
            <a:pPr algn="ctr"/>
            <a:r>
              <a:rPr lang="en-US" sz="2800" b="1" dirty="0">
                <a:solidFill>
                  <a:srgbClr val="0070C0"/>
                </a:solidFill>
              </a:rPr>
              <a:t>Site Navigation</a:t>
            </a:r>
          </a:p>
        </p:txBody>
      </p:sp>
      <p:sp>
        <p:nvSpPr>
          <p:cNvPr id="5" name="TextBox 4"/>
          <p:cNvSpPr txBox="1"/>
          <p:nvPr/>
        </p:nvSpPr>
        <p:spPr>
          <a:xfrm>
            <a:off x="433387" y="1828800"/>
            <a:ext cx="8124825" cy="4185761"/>
          </a:xfrm>
          <a:prstGeom prst="rect">
            <a:avLst/>
          </a:prstGeom>
          <a:noFill/>
        </p:spPr>
        <p:txBody>
          <a:bodyPr wrap="square" rtlCol="0">
            <a:spAutoFit/>
          </a:bodyPr>
          <a:lstStyle/>
          <a:p>
            <a:r>
              <a:rPr lang="en-US" sz="1900" dirty="0"/>
              <a:t>The toolkit is comprised of sections about TBI in </a:t>
            </a:r>
            <a:r>
              <a:rPr lang="en-US" sz="1900" b="1" dirty="0"/>
              <a:t>Military/Veteran </a:t>
            </a:r>
            <a:r>
              <a:rPr lang="en-US" sz="1900" dirty="0"/>
              <a:t>and </a:t>
            </a:r>
            <a:r>
              <a:rPr lang="en-US" sz="1900" b="1" dirty="0"/>
              <a:t>Correctional</a:t>
            </a:r>
            <a:r>
              <a:rPr lang="en-US" sz="1900" dirty="0"/>
              <a:t> populations</a:t>
            </a:r>
          </a:p>
          <a:p>
            <a:pPr marL="342900" indent="-342900">
              <a:buFont typeface="Arial" panose="020B0604020202020204" pitchFamily="34" charset="0"/>
              <a:buChar char="•"/>
            </a:pPr>
            <a:r>
              <a:rPr lang="en-US" sz="1900" dirty="0"/>
              <a:t>The TBI 101, Mental Health/TBI and Justice Involved Pages include:</a:t>
            </a:r>
          </a:p>
          <a:p>
            <a:pPr marL="1200150" lvl="2" indent="-285750">
              <a:buFont typeface="Wingdings" panose="05000000000000000000" pitchFamily="2" charset="2"/>
              <a:buChar char="ü"/>
            </a:pPr>
            <a:r>
              <a:rPr lang="en-US" sz="1900" dirty="0"/>
              <a:t>	Background information/Education</a:t>
            </a:r>
          </a:p>
          <a:p>
            <a:pPr marL="1257300" lvl="2" indent="-342900">
              <a:buFont typeface="Wingdings" panose="05000000000000000000" pitchFamily="2" charset="2"/>
              <a:buChar char="ü"/>
            </a:pPr>
            <a:r>
              <a:rPr lang="en-US" sz="1900" dirty="0"/>
              <a:t>	Screening and Assessment Tools</a:t>
            </a:r>
          </a:p>
          <a:p>
            <a:pPr marL="1257300" lvl="2" indent="-342900">
              <a:buFont typeface="Wingdings" panose="05000000000000000000" pitchFamily="2" charset="2"/>
              <a:buChar char="ü"/>
            </a:pPr>
            <a:r>
              <a:rPr lang="en-US" sz="1900" dirty="0"/>
              <a:t>	Management Strategies</a:t>
            </a:r>
          </a:p>
          <a:p>
            <a:pPr marL="1257300" lvl="2" indent="-342900">
              <a:buFont typeface="Wingdings" panose="05000000000000000000" pitchFamily="2" charset="2"/>
              <a:buChar char="ü"/>
            </a:pPr>
            <a:r>
              <a:rPr lang="en-US" sz="1900" dirty="0"/>
              <a:t>	Interventions and Treatment Modification Suggestions</a:t>
            </a:r>
          </a:p>
          <a:p>
            <a:pPr marL="1257300" lvl="2" indent="-342900">
              <a:buFont typeface="Wingdings" panose="05000000000000000000" pitchFamily="2" charset="2"/>
              <a:buChar char="ü"/>
            </a:pPr>
            <a:endParaRPr lang="en-US" sz="1900" dirty="0"/>
          </a:p>
          <a:p>
            <a:pPr marL="285750" lvl="0" indent="-285750">
              <a:buFont typeface="Arial" panose="020B0604020202020204" pitchFamily="34" charset="0"/>
              <a:buChar char="•"/>
            </a:pPr>
            <a:r>
              <a:rPr lang="en-US" sz="1900" dirty="0"/>
              <a:t>The Military and Veteran Page consists of introductory information about Military structure and links to help community professionals understand more about Military culture </a:t>
            </a:r>
          </a:p>
          <a:p>
            <a:pPr lvl="0"/>
            <a:endParaRPr lang="en-US" sz="1900" dirty="0"/>
          </a:p>
          <a:p>
            <a:pPr marL="285750" lvl="0" indent="-285750">
              <a:buFont typeface="Arial" panose="020B0604020202020204" pitchFamily="34" charset="0"/>
              <a:buChar char="•"/>
            </a:pPr>
            <a:r>
              <a:rPr lang="en-US" sz="1900" dirty="0"/>
              <a:t>The Resources page has additional links specifically for providers, for supports, and for Veterans</a:t>
            </a:r>
          </a:p>
        </p:txBody>
      </p:sp>
      <p:pic>
        <p:nvPicPr>
          <p:cNvPr id="9" name="Picture 8">
            <a:extLst>
              <a:ext uri="{FF2B5EF4-FFF2-40B4-BE49-F238E27FC236}">
                <a16:creationId xmlns:a16="http://schemas.microsoft.com/office/drawing/2014/main" id="{F1C4929D-C961-4391-8AD6-1F536C7E00C1}"/>
              </a:ext>
            </a:extLst>
          </p:cNvPr>
          <p:cNvPicPr>
            <a:picLocks noChangeAspect="1"/>
          </p:cNvPicPr>
          <p:nvPr/>
        </p:nvPicPr>
        <p:blipFill>
          <a:blip r:embed="rId3"/>
          <a:stretch>
            <a:fillRect/>
          </a:stretch>
        </p:blipFill>
        <p:spPr>
          <a:xfrm>
            <a:off x="485774" y="1219200"/>
            <a:ext cx="8020050" cy="400050"/>
          </a:xfrm>
          <a:prstGeom prst="rect">
            <a:avLst/>
          </a:prstGeom>
          <a:ln w="38100">
            <a:solidFill>
              <a:srgbClr val="FF0000"/>
            </a:solidFill>
          </a:ln>
        </p:spPr>
      </p:pic>
    </p:spTree>
    <p:extLst>
      <p:ext uri="{BB962C8B-B14F-4D97-AF65-F5344CB8AC3E}">
        <p14:creationId xmlns:p14="http://schemas.microsoft.com/office/powerpoint/2010/main" val="2079868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586699"/>
            <a:ext cx="6096000" cy="523220"/>
          </a:xfrm>
          <a:prstGeom prst="rect">
            <a:avLst/>
          </a:prstGeom>
          <a:noFill/>
        </p:spPr>
        <p:txBody>
          <a:bodyPr wrap="square" rtlCol="0">
            <a:spAutoFit/>
          </a:bodyPr>
          <a:lstStyle/>
          <a:p>
            <a:pPr algn="ctr"/>
            <a:r>
              <a:rPr lang="en-US" sz="2800" b="1" dirty="0">
                <a:solidFill>
                  <a:srgbClr val="0070C0"/>
                </a:solidFill>
              </a:rPr>
              <a:t>Viewing Information</a:t>
            </a:r>
          </a:p>
        </p:txBody>
      </p:sp>
      <p:sp>
        <p:nvSpPr>
          <p:cNvPr id="2" name="TextBox 1"/>
          <p:cNvSpPr txBox="1"/>
          <p:nvPr/>
        </p:nvSpPr>
        <p:spPr>
          <a:xfrm>
            <a:off x="190500" y="4800600"/>
            <a:ext cx="8610600" cy="1261884"/>
          </a:xfrm>
          <a:prstGeom prst="rect">
            <a:avLst/>
          </a:prstGeom>
          <a:noFill/>
        </p:spPr>
        <p:txBody>
          <a:bodyPr wrap="square" rtlCol="0">
            <a:spAutoFit/>
          </a:bodyPr>
          <a:lstStyle/>
          <a:p>
            <a:pPr algn="just"/>
            <a:r>
              <a:rPr lang="en-US" sz="1900" dirty="0"/>
              <a:t>Information is presented at a glance. For example, the TBI 101 page consists of information tabbed for “Adult” and “Resources for Youth.” You will see that under “Resources for Youth,” content of interest within that subject (i.e., “Background”) appears.</a:t>
            </a:r>
          </a:p>
        </p:txBody>
      </p:sp>
      <p:pic>
        <p:nvPicPr>
          <p:cNvPr id="6" name="Picture 5">
            <a:extLst>
              <a:ext uri="{FF2B5EF4-FFF2-40B4-BE49-F238E27FC236}">
                <a16:creationId xmlns:a16="http://schemas.microsoft.com/office/drawing/2014/main" id="{FBD365FD-E724-40EA-ABCB-E915B3FCC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18" y="1371600"/>
            <a:ext cx="6782388" cy="3124200"/>
          </a:xfrm>
          <a:prstGeom prst="rect">
            <a:avLst/>
          </a:prstGeom>
          <a:ln w="38100">
            <a:noFill/>
          </a:ln>
        </p:spPr>
      </p:pic>
      <p:sp>
        <p:nvSpPr>
          <p:cNvPr id="9" name="Right Arrow 4">
            <a:extLst>
              <a:ext uri="{FF2B5EF4-FFF2-40B4-BE49-F238E27FC236}">
                <a16:creationId xmlns:a16="http://schemas.microsoft.com/office/drawing/2014/main" id="{8EA6BA04-17DA-400A-A0D9-F5026BFB96CF}"/>
              </a:ext>
            </a:extLst>
          </p:cNvPr>
          <p:cNvSpPr/>
          <p:nvPr/>
        </p:nvSpPr>
        <p:spPr>
          <a:xfrm>
            <a:off x="2286000" y="2002124"/>
            <a:ext cx="751794" cy="1523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4">
            <a:extLst>
              <a:ext uri="{FF2B5EF4-FFF2-40B4-BE49-F238E27FC236}">
                <a16:creationId xmlns:a16="http://schemas.microsoft.com/office/drawing/2014/main" id="{D69D9C18-DCE8-4A3A-9DA4-2972C0411E2E}"/>
              </a:ext>
            </a:extLst>
          </p:cNvPr>
          <p:cNvSpPr/>
          <p:nvPr/>
        </p:nvSpPr>
        <p:spPr>
          <a:xfrm>
            <a:off x="1534206" y="2698104"/>
            <a:ext cx="751794" cy="1523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060F1D-08DC-4826-A5D1-0B2A0B8D56CA}"/>
              </a:ext>
            </a:extLst>
          </p:cNvPr>
          <p:cNvSpPr/>
          <p:nvPr/>
        </p:nvSpPr>
        <p:spPr>
          <a:xfrm>
            <a:off x="2133600" y="1371600"/>
            <a:ext cx="609600" cy="40164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70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111130"/>
            <a:ext cx="8682641" cy="1554272"/>
          </a:xfrm>
          <a:prstGeom prst="rect">
            <a:avLst/>
          </a:prstGeom>
          <a:noFill/>
        </p:spPr>
        <p:txBody>
          <a:bodyPr wrap="square" rtlCol="0">
            <a:spAutoFit/>
          </a:bodyPr>
          <a:lstStyle/>
          <a:p>
            <a:pPr algn="just"/>
            <a:r>
              <a:rPr lang="en-US" sz="1900" dirty="0"/>
              <a:t>View desired information by clicking on the </a:t>
            </a:r>
            <a:r>
              <a:rPr lang="en-US" sz="1900" b="1" dirty="0"/>
              <a:t>page</a:t>
            </a:r>
            <a:r>
              <a:rPr lang="en-US" sz="1900" dirty="0"/>
              <a:t> of interest (i.e., “Justice Involved Page”). You can then select </a:t>
            </a:r>
            <a:r>
              <a:rPr lang="en-US" sz="1900" b="1" dirty="0"/>
              <a:t>topics of interest </a:t>
            </a:r>
            <a:r>
              <a:rPr lang="en-US" sz="1900" dirty="0"/>
              <a:t>within that page (i.e., “TBI &amp; Incarceration”). Use the “</a:t>
            </a:r>
            <a:r>
              <a:rPr lang="en-US" sz="1900" i="1" dirty="0"/>
              <a:t>Jump to</a:t>
            </a:r>
            <a:r>
              <a:rPr lang="en-US" sz="1900" dirty="0"/>
              <a:t>” tabs to land onto </a:t>
            </a:r>
            <a:r>
              <a:rPr lang="en-US" sz="1900" b="1" dirty="0"/>
              <a:t>relevant topic information</a:t>
            </a:r>
            <a:r>
              <a:rPr lang="en-US" sz="1900" dirty="0"/>
              <a:t> (i.e., “Prevalence”). Click on the “</a:t>
            </a:r>
            <a:r>
              <a:rPr lang="en-US" sz="1900" i="1" dirty="0"/>
              <a:t>Return to Top</a:t>
            </a:r>
            <a:r>
              <a:rPr lang="en-US" sz="1900" dirty="0"/>
              <a:t>” tab to quickly get back to the page directory without having to scroll.</a:t>
            </a:r>
          </a:p>
        </p:txBody>
      </p:sp>
      <p:sp>
        <p:nvSpPr>
          <p:cNvPr id="3" name="Rectangle 2"/>
          <p:cNvSpPr/>
          <p:nvPr/>
        </p:nvSpPr>
        <p:spPr>
          <a:xfrm>
            <a:off x="1219200" y="4038600"/>
            <a:ext cx="38100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A0B4609-FC5D-4993-A7A9-9D594D03C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76736"/>
            <a:ext cx="6645216" cy="4434394"/>
          </a:xfrm>
          <a:prstGeom prst="rect">
            <a:avLst/>
          </a:prstGeom>
          <a:noFill/>
          <a:ln w="28575">
            <a:noFill/>
          </a:ln>
        </p:spPr>
      </p:pic>
      <p:sp>
        <p:nvSpPr>
          <p:cNvPr id="9" name="Right Arrow 6">
            <a:extLst>
              <a:ext uri="{FF2B5EF4-FFF2-40B4-BE49-F238E27FC236}">
                <a16:creationId xmlns:a16="http://schemas.microsoft.com/office/drawing/2014/main" id="{A40426AD-B198-4B67-9B9B-5A175E107E2D}"/>
              </a:ext>
            </a:extLst>
          </p:cNvPr>
          <p:cNvSpPr/>
          <p:nvPr/>
        </p:nvSpPr>
        <p:spPr>
          <a:xfrm flipV="1">
            <a:off x="3124200" y="4800600"/>
            <a:ext cx="751794" cy="1573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0" name="Right Arrow 6">
            <a:extLst>
              <a:ext uri="{FF2B5EF4-FFF2-40B4-BE49-F238E27FC236}">
                <a16:creationId xmlns:a16="http://schemas.microsoft.com/office/drawing/2014/main" id="{440B8049-1FD0-439D-8FED-FB73D18365FD}"/>
              </a:ext>
            </a:extLst>
          </p:cNvPr>
          <p:cNvSpPr/>
          <p:nvPr/>
        </p:nvSpPr>
        <p:spPr>
          <a:xfrm>
            <a:off x="1401147" y="1317413"/>
            <a:ext cx="751794" cy="1778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1" name="Right Arrow 4">
            <a:extLst>
              <a:ext uri="{FF2B5EF4-FFF2-40B4-BE49-F238E27FC236}">
                <a16:creationId xmlns:a16="http://schemas.microsoft.com/office/drawing/2014/main" id="{5C39522B-59ED-4689-ACB4-7B84E46AA51E}"/>
              </a:ext>
            </a:extLst>
          </p:cNvPr>
          <p:cNvSpPr/>
          <p:nvPr/>
        </p:nvSpPr>
        <p:spPr>
          <a:xfrm>
            <a:off x="1365380" y="2648731"/>
            <a:ext cx="751794" cy="1778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974543-27FF-4458-B4E4-9F7FB982BFC3}"/>
              </a:ext>
            </a:extLst>
          </p:cNvPr>
          <p:cNvSpPr/>
          <p:nvPr/>
        </p:nvSpPr>
        <p:spPr>
          <a:xfrm>
            <a:off x="4038600" y="802433"/>
            <a:ext cx="1219200" cy="26436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4A6E07A-E824-43D7-B42C-B539EC9122BE}"/>
              </a:ext>
            </a:extLst>
          </p:cNvPr>
          <p:cNvSpPr/>
          <p:nvPr/>
        </p:nvSpPr>
        <p:spPr>
          <a:xfrm>
            <a:off x="3875994" y="1192497"/>
            <a:ext cx="1381806" cy="407703"/>
          </a:xfrm>
          <a:prstGeom prst="ellipse">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BF301F2-619D-4541-B51A-BF84D41BF88C}"/>
              </a:ext>
            </a:extLst>
          </p:cNvPr>
          <p:cNvSpPr/>
          <p:nvPr/>
        </p:nvSpPr>
        <p:spPr>
          <a:xfrm>
            <a:off x="2677206" y="2590801"/>
            <a:ext cx="751794" cy="30479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9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28650"/>
            <a:ext cx="2709863" cy="5664540"/>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914400" y="1676400"/>
            <a:ext cx="1981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85800"/>
            <a:ext cx="4495800" cy="4292392"/>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a:stCxn id="3" idx="3"/>
          </p:cNvCxnSpPr>
          <p:nvPr/>
        </p:nvCxnSpPr>
        <p:spPr>
          <a:xfrm>
            <a:off x="2895600" y="1790700"/>
            <a:ext cx="1447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4114800" y="5070972"/>
            <a:ext cx="5029200" cy="969496"/>
          </a:xfrm>
          <a:prstGeom prst="rect">
            <a:avLst/>
          </a:prstGeom>
          <a:noFill/>
        </p:spPr>
        <p:txBody>
          <a:bodyPr wrap="square" rtlCol="0">
            <a:spAutoFit/>
          </a:bodyPr>
          <a:lstStyle/>
          <a:p>
            <a:pPr algn="ctr"/>
            <a:r>
              <a:rPr lang="en-US" sz="1900" dirty="0"/>
              <a:t>Within pages, you will find background information and links to additional information and resources. </a:t>
            </a:r>
          </a:p>
        </p:txBody>
      </p:sp>
    </p:spTree>
    <p:extLst>
      <p:ext uri="{BB962C8B-B14F-4D97-AF65-F5344CB8AC3E}">
        <p14:creationId xmlns:p14="http://schemas.microsoft.com/office/powerpoint/2010/main" val="2695433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9006</TotalTime>
  <Words>593</Words>
  <Application>Microsoft Office PowerPoint</Application>
  <PresentationFormat>On-screen Show (4:3)</PresentationFormat>
  <Paragraphs>67</Paragraphs>
  <Slides>23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MS PGothic</vt:lpstr>
      <vt:lpstr>MS PGothic</vt:lpstr>
      <vt:lpstr>Arial</vt:lpstr>
      <vt:lpstr>Calibri</vt:lpstr>
      <vt:lpstr>Wingdings</vt:lpstr>
      <vt:lpstr>Office Theme</vt:lpstr>
      <vt:lpstr>1_Office Theme</vt:lpstr>
      <vt:lpstr>Rocky Mountain MIRECC TBI TOOLKIT: A HOW-TO GUIDE </vt:lpstr>
      <vt:lpstr>Disclaimer</vt:lpstr>
      <vt:lpstr>Rocky Mountain MIRECC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to Inform Guideline and Toolkit Development</dc:title>
  <dc:creator>Olson-Madden, Jennifer</dc:creator>
  <cp:lastModifiedBy>Huggins, Joe</cp:lastModifiedBy>
  <cp:revision>128</cp:revision>
  <dcterms:created xsi:type="dcterms:W3CDTF">2014-08-26T20:08:01Z</dcterms:created>
  <dcterms:modified xsi:type="dcterms:W3CDTF">2018-07-18T14:53:47Z</dcterms:modified>
</cp:coreProperties>
</file>